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8" r:id="rId1"/>
    <p:sldMasterId id="2147483687" r:id="rId2"/>
  </p:sldMasterIdLst>
  <p:notesMasterIdLst>
    <p:notesMasterId r:id="rId32"/>
  </p:notesMasterIdLst>
  <p:handoutMasterIdLst>
    <p:handoutMasterId r:id="rId33"/>
  </p:handoutMasterIdLst>
  <p:sldIdLst>
    <p:sldId id="572" r:id="rId3"/>
    <p:sldId id="573" r:id="rId4"/>
    <p:sldId id="561" r:id="rId5"/>
    <p:sldId id="563" r:id="rId6"/>
    <p:sldId id="562" r:id="rId7"/>
    <p:sldId id="574" r:id="rId8"/>
    <p:sldId id="575" r:id="rId9"/>
    <p:sldId id="579" r:id="rId10"/>
    <p:sldId id="576" r:id="rId11"/>
    <p:sldId id="580" r:id="rId12"/>
    <p:sldId id="581" r:id="rId13"/>
    <p:sldId id="583" r:id="rId14"/>
    <p:sldId id="577" r:id="rId15"/>
    <p:sldId id="584" r:id="rId16"/>
    <p:sldId id="601" r:id="rId17"/>
    <p:sldId id="585" r:id="rId18"/>
    <p:sldId id="569" r:id="rId19"/>
    <p:sldId id="587" r:id="rId20"/>
    <p:sldId id="590" r:id="rId21"/>
    <p:sldId id="602" r:id="rId22"/>
    <p:sldId id="603" r:id="rId23"/>
    <p:sldId id="604" r:id="rId24"/>
    <p:sldId id="568" r:id="rId25"/>
    <p:sldId id="600" r:id="rId26"/>
    <p:sldId id="593" r:id="rId27"/>
    <p:sldId id="592" r:id="rId28"/>
    <p:sldId id="598" r:id="rId29"/>
    <p:sldId id="599" r:id="rId30"/>
    <p:sldId id="571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ience  and Requirements Overview" id="{16A2F0CD-5451-AA47-8A92-5B4C271913CA}">
          <p14:sldIdLst>
            <p14:sldId id="572"/>
            <p14:sldId id="573"/>
            <p14:sldId id="561"/>
            <p14:sldId id="563"/>
            <p14:sldId id="562"/>
            <p14:sldId id="574"/>
            <p14:sldId id="575"/>
            <p14:sldId id="579"/>
            <p14:sldId id="576"/>
            <p14:sldId id="580"/>
            <p14:sldId id="581"/>
            <p14:sldId id="583"/>
            <p14:sldId id="577"/>
            <p14:sldId id="584"/>
            <p14:sldId id="601"/>
            <p14:sldId id="585"/>
            <p14:sldId id="569"/>
            <p14:sldId id="587"/>
            <p14:sldId id="590"/>
            <p14:sldId id="602"/>
            <p14:sldId id="603"/>
            <p14:sldId id="604"/>
            <p14:sldId id="568"/>
            <p14:sldId id="600"/>
            <p14:sldId id="593"/>
            <p14:sldId id="592"/>
            <p14:sldId id="598"/>
            <p14:sldId id="599"/>
            <p14:sldId id="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orient="horz" pos="2358" userDrawn="1">
          <p15:clr>
            <a:srgbClr val="A4A3A4"/>
          </p15:clr>
        </p15:guide>
        <p15:guide id="5" pos="5184" userDrawn="1">
          <p15:clr>
            <a:srgbClr val="A4A3A4"/>
          </p15:clr>
        </p15:guide>
        <p15:guide id="6" pos="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66AE"/>
    <a:srgbClr val="4FFF52"/>
    <a:srgbClr val="BBE3FB"/>
    <a:srgbClr val="BDE4FE"/>
    <a:srgbClr val="FEFC2B"/>
    <a:srgbClr val="F4A08C"/>
    <a:srgbClr val="F9A38B"/>
    <a:srgbClr val="FFFBC3"/>
    <a:srgbClr val="FFF984"/>
    <a:srgbClr val="3DC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 autoAdjust="0"/>
    <p:restoredTop sz="96671" autoAdjust="0"/>
  </p:normalViewPr>
  <p:slideViewPr>
    <p:cSldViewPr snapToGrid="0" showGuides="1">
      <p:cViewPr varScale="1">
        <p:scale>
          <a:sx n="305" d="100"/>
          <a:sy n="305" d="100"/>
        </p:scale>
        <p:origin x="1120" y="184"/>
      </p:cViewPr>
      <p:guideLst>
        <p:guide orient="horz" pos="504"/>
        <p:guide pos="576"/>
        <p:guide orient="horz" pos="2358"/>
        <p:guide pos="5184"/>
        <p:guide pos="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6BB1B-4F71-BE48-BAD2-F61C61901309}" type="datetimeFigureOut">
              <a:rPr lang="en-US" smtClean="0"/>
              <a:t>10/24/22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56FB0-754E-F142-A0A3-22AE1A6F6D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09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ED7E4-61C0-47DA-A021-65E96DCCAB12}" type="datetimeFigureOut">
              <a:rPr lang="en-US" smtClean="0"/>
              <a:t>10/24/22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311A6-DCFC-44ED-8260-0C22491E78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5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76680" y="2841989"/>
            <a:ext cx="6952921" cy="709650"/>
          </a:xfrm>
        </p:spPr>
        <p:txBody>
          <a:bodyPr anchor="t" anchorCtr="0"/>
          <a:lstStyle>
            <a:lvl1pPr algn="r">
              <a:defRPr sz="2400" baseline="0">
                <a:solidFill>
                  <a:srgbClr val="643517"/>
                </a:solidFill>
              </a:defRPr>
            </a:lvl1pPr>
          </a:lstStyle>
          <a:p>
            <a:r>
              <a:rPr lang="en-US" dirty="0"/>
              <a:t>Section Title as It Appears in Review Agenda</a:t>
            </a:r>
            <a:br>
              <a:rPr lang="en-US" dirty="0"/>
            </a:br>
            <a:r>
              <a:rPr lang="en-US" dirty="0"/>
              <a:t>—on as Many as Three Lines</a:t>
            </a:r>
            <a:br>
              <a:rPr lang="en-US" dirty="0"/>
            </a:br>
            <a:r>
              <a:rPr lang="en-US" dirty="0"/>
              <a:t>if You Need Them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714750"/>
            <a:ext cx="7315200" cy="1143000"/>
          </a:xfrm>
        </p:spPr>
        <p:txBody>
          <a:bodyPr/>
          <a:lstStyle>
            <a:lvl1pPr marL="0" indent="0" algn="l">
              <a:spcBef>
                <a:spcPts val="300"/>
              </a:spcBef>
              <a:buNone/>
              <a:defRPr sz="1600">
                <a:solidFill>
                  <a:srgbClr val="64351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 [</a:t>
            </a:r>
            <a:r>
              <a:rPr lang="en-US" dirty="0" err="1"/>
              <a:t>Shift+Enter</a:t>
            </a:r>
            <a:r>
              <a:rPr lang="en-US" dirty="0"/>
              <a:t>] </a:t>
            </a:r>
            <a:br>
              <a:rPr lang="en-US" dirty="0"/>
            </a:br>
            <a:r>
              <a:rPr lang="en-US" dirty="0"/>
              <a:t>Job Title, Institution</a:t>
            </a:r>
          </a:p>
          <a:p>
            <a:r>
              <a:rPr lang="en-US" dirty="0"/>
              <a:t>Maybe a Second Presenter’s Name</a:t>
            </a:r>
            <a:br>
              <a:rPr lang="en-US" dirty="0"/>
            </a:br>
            <a:r>
              <a:rPr lang="en-US" dirty="0"/>
              <a:t>Job Title, Institution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1" y="570474"/>
            <a:ext cx="690667" cy="432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94" y="512181"/>
            <a:ext cx="776307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76" y="86126"/>
            <a:ext cx="3362048" cy="165113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57400" y="1961547"/>
            <a:ext cx="5029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Design Review/</a:t>
            </a:r>
            <a:b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Pre-PDR Science Review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4401" y="1997640"/>
            <a:ext cx="826701" cy="1569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Apr</a:t>
            </a:r>
            <a:r>
              <a:rPr lang="en-US" sz="1200" baseline="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1100" dirty="0">
              <a:solidFill>
                <a:srgbClr val="0166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9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1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9069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32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83C087-3C05-433B-6B70-7B15A0F84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18364"/>
            <a:ext cx="9144000" cy="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1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8307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8638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1573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2572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Title on One Line (Can Go to Two)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892277"/>
            <a:ext cx="8686800" cy="39654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572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300"/>
              </a:spcAft>
              <a:buClr>
                <a:srgbClr val="1287D8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>
              <a:buClr>
                <a:srgbClr val="1287D8"/>
              </a:buClr>
              <a:defRPr/>
            </a:lvl3pPr>
          </a:lstStyle>
          <a:p>
            <a:pPr lvl="0"/>
            <a:r>
              <a:rPr lang="en-US" dirty="0"/>
              <a:t>First-level bullet point</a:t>
            </a:r>
          </a:p>
          <a:p>
            <a:pPr lvl="1"/>
            <a:r>
              <a:rPr lang="en-US" dirty="0"/>
              <a:t>Second-level bullet point</a:t>
            </a:r>
          </a:p>
          <a:p>
            <a:pPr lvl="2"/>
            <a:r>
              <a:rPr lang="en-US" dirty="0"/>
              <a:t>Third-level bullet point</a:t>
            </a:r>
          </a:p>
          <a:p>
            <a:pPr lvl="3"/>
            <a:r>
              <a:rPr lang="en-US" dirty="0"/>
              <a:t>Fourth-level bullet-point</a:t>
            </a:r>
          </a:p>
          <a:p>
            <a:pPr lvl="4"/>
            <a:r>
              <a:rPr lang="en-US" dirty="0"/>
              <a:t>Fifth-level bullet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</p:spTree>
    <p:extLst>
      <p:ext uri="{BB962C8B-B14F-4D97-AF65-F5344CB8AC3E}">
        <p14:creationId xmlns:p14="http://schemas.microsoft.com/office/powerpoint/2010/main" val="77129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up or Subsec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228850"/>
            <a:ext cx="7315201" cy="238223"/>
          </a:xfrm>
        </p:spPr>
        <p:txBody>
          <a:bodyPr wrap="none" anchor="b"/>
          <a:lstStyle>
            <a:lvl1pPr>
              <a:defRPr sz="2400" baseline="0"/>
            </a:lvl1pPr>
          </a:lstStyle>
          <a:p>
            <a:r>
              <a:rPr lang="en-US" dirty="0"/>
              <a:t>Backup or Subsection Start (if Needed)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2743200"/>
            <a:ext cx="7596188" cy="2114550"/>
          </a:xfrm>
        </p:spPr>
        <p:txBody>
          <a:bodyPr/>
          <a:lstStyle>
            <a:lvl1pPr marL="342900" indent="-342900">
              <a:buClr>
                <a:srgbClr val="1287D8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Describe backup material in a few bullet points</a:t>
            </a:r>
          </a:p>
          <a:p>
            <a:pPr lvl="0"/>
            <a:r>
              <a:rPr lang="en-US" dirty="0"/>
              <a:t>Use the slide titles if there are only a few of them</a:t>
            </a:r>
          </a:p>
          <a:p>
            <a:pPr lvl="0"/>
            <a:r>
              <a:rPr lang="en-US" dirty="0"/>
              <a:t>Otherwise, sum it up in some other way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6044" y="2572420"/>
            <a:ext cx="8686800" cy="0"/>
          </a:xfrm>
          <a:prstGeom prst="line">
            <a:avLst/>
          </a:prstGeom>
          <a:ln w="38100">
            <a:solidFill>
              <a:srgbClr val="326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5" y="174287"/>
            <a:ext cx="690667" cy="432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" y="121067"/>
            <a:ext cx="776307" cy="54864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" y="4566256"/>
            <a:ext cx="9144001" cy="577244"/>
            <a:chOff x="0" y="6088342"/>
            <a:chExt cx="9144001" cy="76965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629400"/>
              <a:ext cx="9144001" cy="228600"/>
            </a:xfrm>
            <a:prstGeom prst="rect">
              <a:avLst/>
            </a:prstGeom>
            <a:solidFill>
              <a:srgbClr val="016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 userDrawn="1"/>
          </p:nvSpPr>
          <p:spPr>
            <a:xfrm>
              <a:off x="0" y="6553200"/>
              <a:ext cx="9144001" cy="76200"/>
            </a:xfrm>
            <a:prstGeom prst="rect">
              <a:avLst/>
            </a:prstGeom>
            <a:solidFill>
              <a:srgbClr val="2CC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89" y="6088342"/>
              <a:ext cx="914402" cy="442570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  <p:sp>
        <p:nvSpPr>
          <p:cNvPr id="14" name="TextBox 13"/>
          <p:cNvSpPr txBox="1"/>
          <p:nvPr userDrawn="1"/>
        </p:nvSpPr>
        <p:spPr>
          <a:xfrm flipH="1">
            <a:off x="8176415" y="4967025"/>
            <a:ext cx="738985" cy="15388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SRR/MDR 7-</a:t>
            </a:r>
            <a:fld id="{DFB6CFB7-B712-4BEC-BB8B-AFD197CBA2BD}" type="slidenum">
              <a:rPr lang="en-US" sz="1000" smtClean="0">
                <a:solidFill>
                  <a:srgbClr val="FFFFFF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Two-Content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91540"/>
            <a:ext cx="4257350" cy="3963924"/>
          </a:xfrm>
        </p:spPr>
        <p:txBody>
          <a:bodyPr/>
          <a:lstStyle>
            <a:lvl4pPr>
              <a:spcBef>
                <a:spcPts val="400"/>
              </a:spcBef>
              <a:spcAft>
                <a:spcPts val="200"/>
              </a:spcAft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91540"/>
            <a:ext cx="4261104" cy="3963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</p:spTree>
    <p:extLst>
      <p:ext uri="{BB962C8B-B14F-4D97-AF65-F5344CB8AC3E}">
        <p14:creationId xmlns:p14="http://schemas.microsoft.com/office/powerpoint/2010/main" val="405240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Title-Only Layout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</p:spTree>
    <p:extLst>
      <p:ext uri="{BB962C8B-B14F-4D97-AF65-F5344CB8AC3E}">
        <p14:creationId xmlns:p14="http://schemas.microsoft.com/office/powerpoint/2010/main" val="426445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972050"/>
            <a:ext cx="9144001" cy="171450"/>
          </a:xfrm>
          <a:prstGeom prst="rect">
            <a:avLst/>
          </a:prstGeom>
          <a:solidFill>
            <a:srgbClr val="016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1" y="4914900"/>
            <a:ext cx="9144001" cy="57150"/>
          </a:xfrm>
          <a:prstGeom prst="rect">
            <a:avLst/>
          </a:prstGeom>
          <a:solidFill>
            <a:srgbClr val="2CC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  <p:sp>
        <p:nvSpPr>
          <p:cNvPr id="8" name="TextBox 7"/>
          <p:cNvSpPr txBox="1"/>
          <p:nvPr userDrawn="1"/>
        </p:nvSpPr>
        <p:spPr>
          <a:xfrm flipH="1">
            <a:off x="8176415" y="4967025"/>
            <a:ext cx="738985" cy="15388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SRR/MDR 7-</a:t>
            </a:r>
            <a:fld id="{DFB6CFB7-B712-4BEC-BB8B-AFD197CBA2BD}" type="slidenum">
              <a:rPr lang="en-US" sz="1000" smtClean="0">
                <a:solidFill>
                  <a:srgbClr val="FFFFFF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8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DC20C-BE74-489F-218C-AADF7591B9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1" y="570474"/>
            <a:ext cx="690667" cy="432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21E49-E1AE-BF52-DE3B-534789495E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94" y="512181"/>
            <a:ext cx="776307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41E04-DFC0-AD0E-1963-8B364C60AA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76" y="86126"/>
            <a:ext cx="3362048" cy="1651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0EC70B-D6F0-412A-61BA-9EFB18A70706}"/>
              </a:ext>
            </a:extLst>
          </p:cNvPr>
          <p:cNvSpPr txBox="1"/>
          <p:nvPr userDrawn="1"/>
        </p:nvSpPr>
        <p:spPr>
          <a:xfrm>
            <a:off x="2057400" y="1961547"/>
            <a:ext cx="5029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Design Review/</a:t>
            </a:r>
            <a:b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cap="all" spc="3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Pre-PDR Science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AD0E6-08FD-263A-2409-11698F5B5C80}"/>
              </a:ext>
            </a:extLst>
          </p:cNvPr>
          <p:cNvSpPr txBox="1"/>
          <p:nvPr userDrawn="1"/>
        </p:nvSpPr>
        <p:spPr>
          <a:xfrm>
            <a:off x="914401" y="1997640"/>
            <a:ext cx="826701" cy="1569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2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Apr</a:t>
            </a:r>
            <a:r>
              <a:rPr lang="en-US" sz="1200" baseline="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16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1100" dirty="0">
              <a:solidFill>
                <a:srgbClr val="0166A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4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3050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450" y="171450"/>
            <a:ext cx="8676950" cy="457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Slide Title on One Line</a:t>
            </a:r>
            <a:br>
              <a:rPr lang="en-US" dirty="0"/>
            </a:br>
            <a:r>
              <a:rPr lang="en-US" dirty="0"/>
              <a:t>or Two Lines if You Need Them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92277"/>
            <a:ext cx="8686800" cy="3965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First-level bullet point</a:t>
            </a:r>
          </a:p>
          <a:p>
            <a:pPr lvl="1"/>
            <a:r>
              <a:rPr lang="en-US" dirty="0"/>
              <a:t>Second-level bullet point</a:t>
            </a:r>
          </a:p>
          <a:p>
            <a:pPr lvl="2"/>
            <a:r>
              <a:rPr lang="en-US" dirty="0"/>
              <a:t>Third-level bullet point</a:t>
            </a:r>
          </a:p>
          <a:p>
            <a:pPr lvl="3"/>
            <a:r>
              <a:rPr lang="en-US" dirty="0"/>
              <a:t>Fourth-level bullet-point</a:t>
            </a:r>
          </a:p>
          <a:p>
            <a:pPr lvl="4"/>
            <a:r>
              <a:rPr lang="en-US" dirty="0"/>
              <a:t>Fifth-level bullet point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5" y="174287"/>
            <a:ext cx="690667" cy="432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" y="121067"/>
            <a:ext cx="776307" cy="54864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233103" y="714375"/>
            <a:ext cx="8686800" cy="0"/>
          </a:xfrm>
          <a:prstGeom prst="line">
            <a:avLst/>
          </a:prstGeom>
          <a:ln w="38100">
            <a:solidFill>
              <a:srgbClr val="326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" y="4566256"/>
            <a:ext cx="9144001" cy="577244"/>
            <a:chOff x="0" y="6088342"/>
            <a:chExt cx="9144001" cy="769658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6629400"/>
              <a:ext cx="9144001" cy="228600"/>
            </a:xfrm>
            <a:prstGeom prst="rect">
              <a:avLst/>
            </a:prstGeom>
            <a:solidFill>
              <a:srgbClr val="016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 userDrawn="1"/>
          </p:nvSpPr>
          <p:spPr>
            <a:xfrm>
              <a:off x="0" y="6553200"/>
              <a:ext cx="9144001" cy="76200"/>
            </a:xfrm>
            <a:prstGeom prst="rect">
              <a:avLst/>
            </a:prstGeom>
            <a:solidFill>
              <a:srgbClr val="2CC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89" y="6088342"/>
              <a:ext cx="914402" cy="442570"/>
            </a:xfrm>
            <a:prstGeom prst="rect">
              <a:avLst/>
            </a:prstGeom>
          </p:spPr>
        </p:pic>
      </p:grp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711938" y="4997802"/>
            <a:ext cx="1728038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This document contains export-restricted data.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231636" y="4967025"/>
            <a:ext cx="1112484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10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Rosen, Project Scientist</a:t>
            </a:r>
          </a:p>
        </p:txBody>
      </p:sp>
      <p:sp>
        <p:nvSpPr>
          <p:cNvPr id="15" name="TextBox 14"/>
          <p:cNvSpPr txBox="1"/>
          <p:nvPr userDrawn="1"/>
        </p:nvSpPr>
        <p:spPr>
          <a:xfrm flipH="1">
            <a:off x="8176415" y="4967025"/>
            <a:ext cx="738985" cy="15388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SRR/MDR 7-</a:t>
            </a:r>
            <a:fld id="{DFB6CFB7-B712-4BEC-BB8B-AFD197CBA2BD}" type="slidenum">
              <a:rPr lang="en-US" sz="1000" smtClean="0">
                <a:solidFill>
                  <a:srgbClr val="FFFFFF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3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400" kern="1200" spc="-50" baseline="0">
          <a:solidFill>
            <a:srgbClr val="643517"/>
          </a:solidFill>
          <a:latin typeface="Franklin Gothic Heavy" panose="020B09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300"/>
        </a:spcAft>
        <a:buClr>
          <a:srgbClr val="1287D8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800"/>
        </a:spcBef>
        <a:spcAft>
          <a:spcPts val="300"/>
        </a:spcAft>
        <a:buClr>
          <a:srgbClr val="1287D8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8650" indent="-166688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rgbClr val="1287D8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6925" indent="-168275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rgbClr val="1287D8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73138" indent="-176213" algn="l" defTabSz="9144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rgbClr val="1287D8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60" userDrawn="1">
          <p15:clr>
            <a:srgbClr val="F26B43"/>
          </p15:clr>
        </p15:guide>
        <p15:guide id="4" pos="144" userDrawn="1">
          <p15:clr>
            <a:srgbClr val="F26B43"/>
          </p15:clr>
        </p15:guide>
        <p15:guide id="5" pos="5616" userDrawn="1">
          <p15:clr>
            <a:srgbClr val="F26B43"/>
          </p15:clr>
        </p15:guide>
        <p15:guide id="6" orient="horz" pos="108" userDrawn="1">
          <p15:clr>
            <a:srgbClr val="F26B43"/>
          </p15:clr>
        </p15:guide>
        <p15:guide id="7" orient="horz" pos="558" userDrawn="1">
          <p15:clr>
            <a:srgbClr val="F26B43"/>
          </p15:clr>
        </p15:guide>
        <p15:guide id="8" orient="horz" pos="3222" userDrawn="1">
          <p15:clr>
            <a:srgbClr val="F26B43"/>
          </p15:clr>
        </p15:guide>
        <p15:guide id="9" orient="horz" pos="1512" userDrawn="1">
          <p15:clr>
            <a:srgbClr val="F26B43"/>
          </p15:clr>
        </p15:guide>
        <p15:guide id="10" orient="horz" pos="450" userDrawn="1">
          <p15:clr>
            <a:srgbClr val="F26B43"/>
          </p15:clr>
        </p15:guide>
        <p15:guide id="11" orient="horz" pos="1728" userDrawn="1">
          <p15:clr>
            <a:srgbClr val="F26B43"/>
          </p15:clr>
        </p15:guide>
        <p15:guide id="12" pos="2928" userDrawn="1">
          <p15:clr>
            <a:srgbClr val="F26B43"/>
          </p15:clr>
        </p15:guide>
        <p15:guide id="13" pos="28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E9EA1-9F88-E902-E666-ADDFAED4170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5" y="174287"/>
            <a:ext cx="690667" cy="432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F6EB5A-4946-5716-B5C2-DC7DAA8B19A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9" y="121067"/>
            <a:ext cx="776307" cy="5486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87F69E-2FF3-C662-6878-2964408788B5}"/>
              </a:ext>
            </a:extLst>
          </p:cNvPr>
          <p:cNvCxnSpPr/>
          <p:nvPr userDrawn="1"/>
        </p:nvCxnSpPr>
        <p:spPr>
          <a:xfrm>
            <a:off x="233103" y="714375"/>
            <a:ext cx="8686800" cy="0"/>
          </a:xfrm>
          <a:prstGeom prst="line">
            <a:avLst/>
          </a:prstGeom>
          <a:ln w="38100">
            <a:solidFill>
              <a:srgbClr val="326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BDB62-27CA-DE84-91DA-700476F1D007}"/>
              </a:ext>
            </a:extLst>
          </p:cNvPr>
          <p:cNvGrpSpPr/>
          <p:nvPr userDrawn="1"/>
        </p:nvGrpSpPr>
        <p:grpSpPr>
          <a:xfrm>
            <a:off x="1" y="4566256"/>
            <a:ext cx="9144001" cy="577244"/>
            <a:chOff x="0" y="6088342"/>
            <a:chExt cx="9144001" cy="7696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525CBD-5240-A410-6807-94BD0B5AB38C}"/>
                </a:ext>
              </a:extLst>
            </p:cNvPr>
            <p:cNvSpPr/>
            <p:nvPr userDrawn="1"/>
          </p:nvSpPr>
          <p:spPr>
            <a:xfrm>
              <a:off x="0" y="6629400"/>
              <a:ext cx="9144001" cy="228600"/>
            </a:xfrm>
            <a:prstGeom prst="rect">
              <a:avLst/>
            </a:prstGeom>
            <a:solidFill>
              <a:srgbClr val="016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95781E-E16F-A3FE-EC8E-F140BD90E1AD}"/>
                </a:ext>
              </a:extLst>
            </p:cNvPr>
            <p:cNvSpPr/>
            <p:nvPr userDrawn="1"/>
          </p:nvSpPr>
          <p:spPr>
            <a:xfrm>
              <a:off x="0" y="6553200"/>
              <a:ext cx="9144001" cy="76200"/>
            </a:xfrm>
            <a:prstGeom prst="rect">
              <a:avLst/>
            </a:prstGeom>
            <a:solidFill>
              <a:srgbClr val="2CC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0478FB-BC7D-D255-55E1-7F806D16E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89" y="6088342"/>
              <a:ext cx="914402" cy="44257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EED523-0266-769F-73F0-72DD71C6406D}"/>
              </a:ext>
            </a:extLst>
          </p:cNvPr>
          <p:cNvSpPr txBox="1"/>
          <p:nvPr userDrawn="1"/>
        </p:nvSpPr>
        <p:spPr>
          <a:xfrm flipH="1">
            <a:off x="8176415" y="4967025"/>
            <a:ext cx="738985" cy="15388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 Narrow" panose="020B0606020202030204" pitchFamily="34" charset="0"/>
              </a:rPr>
              <a:t>SRR/MDR 7-</a:t>
            </a:r>
            <a:fld id="{DFB6CFB7-B712-4BEC-BB8B-AFD197CBA2BD}" type="slidenum">
              <a:rPr lang="en-US" sz="1000" smtClean="0">
                <a:solidFill>
                  <a:srgbClr val="FFFFFF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en-US" sz="1000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37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60" userDrawn="1">
          <p15:clr>
            <a:srgbClr val="F26B43"/>
          </p15:clr>
        </p15:guide>
        <p15:guide id="4" pos="144" userDrawn="1">
          <p15:clr>
            <a:srgbClr val="F26B43"/>
          </p15:clr>
        </p15:guide>
        <p15:guide id="5" pos="5616" userDrawn="1">
          <p15:clr>
            <a:srgbClr val="F26B43"/>
          </p15:clr>
        </p15:guide>
        <p15:guide id="6" orient="horz" pos="108" userDrawn="1">
          <p15:clr>
            <a:srgbClr val="F26B43"/>
          </p15:clr>
        </p15:guide>
        <p15:guide id="7" orient="horz" pos="558" userDrawn="1">
          <p15:clr>
            <a:srgbClr val="F26B43"/>
          </p15:clr>
        </p15:guide>
        <p15:guide id="8" orient="horz" pos="3222" userDrawn="1">
          <p15:clr>
            <a:srgbClr val="F26B43"/>
          </p15:clr>
        </p15:guide>
        <p15:guide id="9" orient="horz" pos="1512" userDrawn="1">
          <p15:clr>
            <a:srgbClr val="F26B43"/>
          </p15:clr>
        </p15:guide>
        <p15:guide id="10" orient="horz" pos="450" userDrawn="1">
          <p15:clr>
            <a:srgbClr val="F26B43"/>
          </p15:clr>
        </p15:guide>
        <p15:guide id="11" orient="horz" pos="1728" userDrawn="1">
          <p15:clr>
            <a:srgbClr val="F26B43"/>
          </p15:clr>
        </p15:guide>
        <p15:guide id="12" pos="2928" userDrawn="1">
          <p15:clr>
            <a:srgbClr val="F26B43"/>
          </p15:clr>
        </p15:guide>
        <p15:guide id="13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tiff"/><Relationship Id="rId4" Type="http://schemas.openxmlformats.org/officeDocument/2006/relationships/image" Target="../media/image31.jpg"/><Relationship Id="rId9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2E8-1125-0377-ABB0-8E3AECA3791A}"/>
              </a:ext>
            </a:extLst>
          </p:cNvPr>
          <p:cNvSpPr txBox="1">
            <a:spLocks/>
          </p:cNvSpPr>
          <p:nvPr/>
        </p:nvSpPr>
        <p:spPr>
          <a:xfrm>
            <a:off x="1785025" y="65415"/>
            <a:ext cx="5573949" cy="617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C000"/>
                </a:solidFill>
              </a:rPr>
              <a:t>NISAR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Cryosphere ATBD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FD904-5609-5FD5-F032-0BEFC357D0CE}"/>
              </a:ext>
            </a:extLst>
          </p:cNvPr>
          <p:cNvSpPr txBox="1"/>
          <p:nvPr/>
        </p:nvSpPr>
        <p:spPr>
          <a:xfrm>
            <a:off x="1" y="406411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</a:rPr>
              <a:t>Cryosphere Lead: Ian Joughin</a:t>
            </a:r>
          </a:p>
          <a:p>
            <a:r>
              <a:rPr lang="en-US" i="1" dirty="0">
                <a:solidFill>
                  <a:schemeClr val="accent4"/>
                </a:solidFill>
              </a:rPr>
              <a:t>Science Team: Rick Forster, Alex Gardner, Sean Helfrich, Ben Holt, Eric Rignot, and Bernd </a:t>
            </a:r>
            <a:r>
              <a:rPr lang="en-US" i="1" dirty="0" err="1">
                <a:solidFill>
                  <a:schemeClr val="accent4"/>
                </a:solidFill>
              </a:rPr>
              <a:t>Scheuchl</a:t>
            </a:r>
            <a:endParaRPr lang="en-US" i="1" dirty="0">
              <a:solidFill>
                <a:schemeClr val="accent4"/>
              </a:solidFill>
            </a:endParaRPr>
          </a:p>
        </p:txBody>
      </p:sp>
      <p:pic>
        <p:nvPicPr>
          <p:cNvPr id="4" name="Picture 3" descr="Griso-1-10.jpg">
            <a:extLst>
              <a:ext uri="{FF2B5EF4-FFF2-40B4-BE49-F238E27FC236}">
                <a16:creationId xmlns:a16="http://schemas.microsoft.com/office/drawing/2014/main" id="{3D8021CE-5387-39BA-B1CD-975D81E6F35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646"/>
            <a:ext cx="91440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1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5E0FDE-D68E-F90D-7201-1E13D6F973C5}"/>
              </a:ext>
            </a:extLst>
          </p:cNvPr>
          <p:cNvSpPr txBox="1"/>
          <p:nvPr/>
        </p:nvSpPr>
        <p:spPr>
          <a:xfrm>
            <a:off x="2200655" y="183143"/>
            <a:ext cx="631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Velocity with Offsets and the Surface Parallel Assumption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38A6A-93C0-59CC-352A-7D3C7C0F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1" y="1027856"/>
            <a:ext cx="2409286" cy="280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511135-8299-7CD4-1617-18668038C06B}"/>
                  </a:ext>
                </a:extLst>
              </p:cNvPr>
              <p:cNvSpPr txBox="1"/>
              <p:nvPr/>
            </p:nvSpPr>
            <p:spPr>
              <a:xfrm>
                <a:off x="2824713" y="1152172"/>
                <a:ext cx="6319287" cy="2556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dirty="0">
                    <a:latin typeface="Cambria" panose="02040503050406030204" pitchFamily="18" charset="0"/>
                  </a:rPr>
                  <a:t>line of sight displacement is: 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zcos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Solving for horizontal displacement:</a:t>
                </a:r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zcot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Assuming surface parallel flow: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Combining yields: 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sub>
                            </m:sSub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cot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cot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𝜓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den>
                        </m:f>
                      </m:den>
                    </m:f>
                  </m:oMath>
                </a14:m>
                <a:endParaRPr lang="en-US" dirty="0"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511135-8299-7CD4-1617-18668038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13" y="1152172"/>
                <a:ext cx="6319287" cy="2556918"/>
              </a:xfrm>
              <a:prstGeom prst="rect">
                <a:avLst/>
              </a:prstGeom>
              <a:blipFill>
                <a:blip r:embed="rId3"/>
                <a:stretch>
                  <a:fillRect l="-803" t="-495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8D7688-A40D-1AAF-2223-42E82C1031E0}"/>
                  </a:ext>
                </a:extLst>
              </p:cNvPr>
              <p:cNvSpPr txBox="1"/>
              <p:nvPr/>
            </p:nvSpPr>
            <p:spPr>
              <a:xfrm>
                <a:off x="1054608" y="4115644"/>
                <a:ext cx="6638544" cy="531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>
                    <a:solidFill>
                      <a:schemeClr val="accent4"/>
                    </a:solidFill>
                    <a:effectLst/>
                    <a:ea typeface="MS Mincho" panose="02020609040205080304" pitchFamily="49" charset="-128"/>
                    <a:cs typeface="Times New Roman" panose="02020603050405020304" pitchFamily="18" charset="0"/>
                  </a:rPr>
                  <a:t>Velocity </a:t>
                </a:r>
                <a:r>
                  <a:rPr lang="en-US" dirty="0">
                    <a:solidFill>
                      <a:schemeClr val="accent4"/>
                    </a:solidFill>
                    <a:ea typeface="MS Mincho" panose="02020609040205080304" pitchFamily="49" charset="-128"/>
                    <a:cs typeface="Times New Roman" panose="02020603050405020304" pitchFamily="18" charset="0"/>
                  </a:rPr>
                  <a:t>in radar-directed coordinates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g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8D7688-A40D-1AAF-2223-42E82C103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08" y="4115644"/>
                <a:ext cx="6638544" cy="53110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7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30338-CF19-24B1-4B6F-8444AEE5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" y="1306830"/>
            <a:ext cx="3657600" cy="2529840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269C6B-53B5-EA25-9C8B-601FF73D1DD5}"/>
                  </a:ext>
                </a:extLst>
              </p:cNvPr>
              <p:cNvSpPr txBox="1"/>
              <p:nvPr/>
            </p:nvSpPr>
            <p:spPr>
              <a:xfrm>
                <a:off x="3798239" y="982496"/>
                <a:ext cx="5345761" cy="366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rotation angle of the radar cross-track coordinates with respect to North is: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𝑑𝑙𝑎𝑡</m:t>
                              </m:r>
                            </m:den>
                          </m:f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𝑑𝑔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𝑑𝑙𝑎𝑡</m:t>
                              </m:r>
                            </m:den>
                          </m:f>
                        </m:e>
                      </m:d>
                      <m: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angle relative to north for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lvl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𝑃𝑆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pPr lvl="0" algn="ctr"/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Horizontal velocities are then:</a:t>
                </a:r>
              </a:p>
              <a:p>
                <a:endParaRPr lang="en-US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𝑃𝑆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269C6B-53B5-EA25-9C8B-601FF73D1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39" y="982496"/>
                <a:ext cx="5345761" cy="3662093"/>
              </a:xfrm>
              <a:prstGeom prst="rect">
                <a:avLst/>
              </a:prstGeom>
              <a:blipFill>
                <a:blip r:embed="rId3"/>
                <a:stretch>
                  <a:fillRect l="-950" t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D625204-A61F-2173-E746-D75A12E5004D}"/>
              </a:ext>
            </a:extLst>
          </p:cNvPr>
          <p:cNvSpPr txBox="1"/>
          <p:nvPr/>
        </p:nvSpPr>
        <p:spPr>
          <a:xfrm>
            <a:off x="2297723" y="187569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Radar to Polar Stereographic Coordinates</a:t>
            </a:r>
          </a:p>
        </p:txBody>
      </p:sp>
    </p:spTree>
    <p:extLst>
      <p:ext uri="{BB962C8B-B14F-4D97-AF65-F5344CB8AC3E}">
        <p14:creationId xmlns:p14="http://schemas.microsoft.com/office/powerpoint/2010/main" val="201005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60787-D5A6-19E0-C49F-D86D18568212}"/>
                  </a:ext>
                </a:extLst>
              </p:cNvPr>
              <p:cNvSpPr txBox="1"/>
              <p:nvPr/>
            </p:nvSpPr>
            <p:spPr>
              <a:xfrm>
                <a:off x="4665785" y="1505834"/>
                <a:ext cx="4161693" cy="236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1800" b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1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US" sz="18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US" sz="1800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</a:t>
                </a:r>
              </a:p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𝐁</m:t>
                    </m:r>
                    <m:r>
                      <a:rPr lang="en-US" sz="1800" b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1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b="1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1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</a:t>
                </a:r>
              </a:p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𝐂</m:t>
                    </m:r>
                    <m:r>
                      <a:rPr lang="en-US" sz="1800" b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1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𝑐𝑜𝑡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𝑐𝑜𝑡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𝑐𝑜𝑡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𝑐𝑜𝑡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accent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D60787-D5A6-19E0-C49F-D86D1856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5" y="1505834"/>
                <a:ext cx="4161693" cy="2366289"/>
              </a:xfrm>
              <a:prstGeom prst="rect">
                <a:avLst/>
              </a:prstGeom>
              <a:blipFill>
                <a:blip r:embed="rId2"/>
                <a:stretch>
                  <a:fillRect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D350A-03B1-BE1F-AAA1-AED4C79DBD94}"/>
                  </a:ext>
                </a:extLst>
              </p:cNvPr>
              <p:cNvSpPr txBox="1"/>
              <p:nvPr/>
            </p:nvSpPr>
            <p:spPr>
              <a:xfrm>
                <a:off x="234462" y="1793061"/>
                <a:ext cx="4431323" cy="1791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  <m: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𝑨𝑩𝑪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π</m:t>
                                        </m:r>
                                        <m: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  <m:t>𝑎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π</m:t>
                                        </m:r>
                                        <m: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S Mincho" panose="02020609040205080304" pitchFamily="49" charset="-128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D350A-03B1-BE1F-AAA1-AED4C79D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2" y="1793061"/>
                <a:ext cx="4431323" cy="1791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A0F8568-EB69-7F8C-3ABB-68515CA1146B}"/>
              </a:ext>
            </a:extLst>
          </p:cNvPr>
          <p:cNvSpPr txBox="1"/>
          <p:nvPr/>
        </p:nvSpPr>
        <p:spPr>
          <a:xfrm>
            <a:off x="504092" y="949569"/>
            <a:ext cx="630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crossing orbits and unwrapped phases, velocity is given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C9002-53EA-0496-6F98-EBC3BA1D9277}"/>
              </a:ext>
            </a:extLst>
          </p:cNvPr>
          <p:cNvSpPr txBox="1"/>
          <p:nvPr/>
        </p:nvSpPr>
        <p:spPr>
          <a:xfrm>
            <a:off x="1981200" y="71273"/>
            <a:ext cx="634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Crossing Orbit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B6982-7FF3-182F-506D-CBCE23588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" y="3912857"/>
            <a:ext cx="4161693" cy="9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979C0-49E4-8C37-15FD-356928786CEB}"/>
              </a:ext>
            </a:extLst>
          </p:cNvPr>
          <p:cNvSpPr txBox="1"/>
          <p:nvPr/>
        </p:nvSpPr>
        <p:spPr>
          <a:xfrm>
            <a:off x="574535" y="1212549"/>
            <a:ext cx="786545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Range-azimuth offsets from a single orbit track,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Unwrapped phase (for range) with azimuth offsets from a single orbit track, 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Range-range offsets from crossing orbit tracks, and</a:t>
            </a: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Unwrapped phase-phase data from crossing orbits</a:t>
            </a:r>
            <a:r>
              <a:rPr lang="en-US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0E40BB-8A95-E1CD-406C-B27C6E89A7C3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93058"/>
            <a:ext cx="7772400" cy="51384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800" dirty="0">
                <a:solidFill>
                  <a:schemeClr val="accent4"/>
                </a:solidFill>
                <a:latin typeface="+mn-lt"/>
              </a:rPr>
              <a:t>Possible Combinations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E9BDD-2C0A-D537-C513-8347FCCA60C8}"/>
              </a:ext>
            </a:extLst>
          </p:cNvPr>
          <p:cNvSpPr txBox="1"/>
          <p:nvPr/>
        </p:nvSpPr>
        <p:spPr>
          <a:xfrm>
            <a:off x="428877" y="3284620"/>
            <a:ext cx="794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practice the final result is often the inverse error weighted combination of the available data to provide the optimal result.</a:t>
            </a:r>
          </a:p>
        </p:txBody>
      </p:sp>
    </p:spTree>
    <p:extLst>
      <p:ext uri="{BB962C8B-B14F-4D97-AF65-F5344CB8AC3E}">
        <p14:creationId xmlns:p14="http://schemas.microsoft.com/office/powerpoint/2010/main" val="158049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A20774-08C1-7A18-A1C0-00C5AD9E74A0}"/>
                  </a:ext>
                </a:extLst>
              </p:cNvPr>
              <p:cNvSpPr txBox="1"/>
              <p:nvPr/>
            </p:nvSpPr>
            <p:spPr>
              <a:xfrm>
                <a:off x="339969" y="1419639"/>
                <a:ext cx="8053752" cy="2304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800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It may be desirable to include additional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(</a:t>
                </a:r>
                <a:r>
                  <a:rPr lang="en-US" sz="1800" dirty="0" err="1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e.g</a:t>
                </a:r>
                <a:r>
                  <a:rPr lang="en-US" sz="18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, feathering). In this case the weights are given by:</a:t>
                </a:r>
              </a:p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A20774-08C1-7A18-A1C0-00C5AD9E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9" y="1419639"/>
                <a:ext cx="8053752" cy="2304221"/>
              </a:xfrm>
              <a:prstGeom prst="rect">
                <a:avLst/>
              </a:prstGeom>
              <a:blipFill>
                <a:blip r:embed="rId2"/>
                <a:stretch>
                  <a:fillRect l="-630" t="-35519" r="-630" b="-20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186CDB-D481-481E-09C3-BF255C1A4B7B}"/>
              </a:ext>
            </a:extLst>
          </p:cNvPr>
          <p:cNvSpPr txBox="1"/>
          <p:nvPr/>
        </p:nvSpPr>
        <p:spPr>
          <a:xfrm>
            <a:off x="339969" y="984738"/>
            <a:ext cx="602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Multiple data are combined to produce an estimate: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DF4E44-7CBE-9465-72B0-ED1C591552DA}"/>
                  </a:ext>
                </a:extLst>
              </p:cNvPr>
              <p:cNvSpPr txBox="1"/>
              <p:nvPr/>
            </p:nvSpPr>
            <p:spPr>
              <a:xfrm>
                <a:off x="674076" y="4091299"/>
                <a:ext cx="7795847" cy="66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accent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ctrlP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sz="1800" dirty="0">
                    <a:solidFill>
                      <a:schemeClr val="accent4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DF4E44-7CBE-9465-72B0-ED1C59155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76" y="4091299"/>
                <a:ext cx="7795847" cy="664093"/>
              </a:xfrm>
              <a:prstGeom prst="rect">
                <a:avLst/>
              </a:prstGeom>
              <a:blipFill>
                <a:blip r:embed="rId3"/>
                <a:stretch>
                  <a:fillRect t="-39623" b="-75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E6134AD-64D5-8B6F-4A4F-1B1C92473D83}"/>
              </a:ext>
            </a:extLst>
          </p:cNvPr>
          <p:cNvSpPr txBox="1"/>
          <p:nvPr/>
        </p:nvSpPr>
        <p:spPr>
          <a:xfrm>
            <a:off x="339969" y="3720237"/>
            <a:ext cx="602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The uncertainty for the weighted estimate is: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92E74-68BD-A1B6-0F6B-8C3AE1BDFBB0}"/>
              </a:ext>
            </a:extLst>
          </p:cNvPr>
          <p:cNvSpPr txBox="1"/>
          <p:nvPr/>
        </p:nvSpPr>
        <p:spPr>
          <a:xfrm>
            <a:off x="1992924" y="94079"/>
            <a:ext cx="5955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Final Weighted Solution</a:t>
            </a:r>
          </a:p>
        </p:txBody>
      </p:sp>
    </p:spTree>
    <p:extLst>
      <p:ext uri="{BB962C8B-B14F-4D97-AF65-F5344CB8AC3E}">
        <p14:creationId xmlns:p14="http://schemas.microsoft.com/office/powerpoint/2010/main" val="282136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5E0FDE-D68E-F90D-7201-1E13D6F973C5}"/>
              </a:ext>
            </a:extLst>
          </p:cNvPr>
          <p:cNvSpPr txBox="1"/>
          <p:nvPr/>
        </p:nvSpPr>
        <p:spPr>
          <a:xfrm>
            <a:off x="2200655" y="183143"/>
            <a:ext cx="631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Tidal motion and grounding line detection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511135-8299-7CD4-1617-18668038C06B}"/>
                  </a:ext>
                </a:extLst>
              </p:cNvPr>
              <p:cNvSpPr txBox="1"/>
              <p:nvPr/>
            </p:nvSpPr>
            <p:spPr>
              <a:xfrm>
                <a:off x="2724821" y="845505"/>
                <a:ext cx="6319287" cy="1790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For pair 1-2 </a:t>
                </a:r>
                <a:r>
                  <a:rPr lang="en-US" dirty="0" err="1"/>
                  <a:t>interferogram</a:t>
                </a:r>
                <a:r>
                  <a:rPr lang="en-US" dirty="0">
                    <a:latin typeface="Cambria" panose="02040503050406030204" pitchFamily="18" charset="0"/>
                  </a:rPr>
                  <a:t>: 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b="0" i="1" baseline="-25000" smtClean="0">
                            <a:solidFill>
                              <a:schemeClr val="accent4"/>
                            </a:solidFill>
                            <a:effectLst/>
                            <a:latin typeface="Cambria Math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𝜓</m:t>
                            </m:r>
                            <m:r>
                              <a:rPr lang="en-US" b="0" i="1" baseline="-25000" smtClean="0">
                                <a:solidFill>
                                  <a:schemeClr val="accent4"/>
                                </a:solidFill>
                                <a:effectLst/>
                                <a:latin typeface="Cambria Math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12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="0" i="0" baseline="-25000" smtClean="0">
                        <a:solidFill>
                          <a:schemeClr val="accent4"/>
                        </a:solidFill>
                        <a:effectLst/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12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i="1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12</m:t>
                    </m:r>
                    <m:r>
                      <a:rPr lang="en-US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pair 2-3 </a:t>
                </a:r>
                <a:r>
                  <a:rPr lang="en-US" dirty="0" err="1"/>
                  <a:t>interferogram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b="0" i="1" baseline="-25000" smtClean="0">
                            <a:solidFill>
                              <a:schemeClr val="accent4"/>
                            </a:solidFill>
                            <a:latin typeface="Cambria Math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g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𝜓</m:t>
                            </m:r>
                            <m:r>
                              <a:rPr lang="en-US" b="0" i="1" baseline="-2500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23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="0" i="0" baseline="-25000" smtClean="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23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i="1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23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i="1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12</m:t>
                    </m:r>
                    <m:r>
                      <a:rPr lang="en-US" b="0" i="1" baseline="-25000" smtClean="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~</a:t>
                </a:r>
                <a:r>
                  <a:rPr lang="en-US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 b="0" i="1" baseline="-25000" smtClean="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23</m:t>
                    </m:r>
                  </m:oMath>
                </a14:m>
                <a:r>
                  <a:rPr lang="en-US" baseline="-25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difference is: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23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i="1" baseline="-25000">
                            <a:solidFill>
                              <a:schemeClr val="accent4"/>
                            </a:solidFill>
                            <a:latin typeface="Cambria Math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i="1" baseline="-25000">
                            <a:solidFill>
                              <a:schemeClr val="accent4"/>
                            </a:solidFill>
                            <a:latin typeface="Cambria Math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𝜓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  <a:p>
                <a:pPr marR="0" lv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Grounding line at inner limit of tidal fringes: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23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baseline="-25000">
                        <a:solidFill>
                          <a:schemeClr val="accent4"/>
                        </a:solidFill>
                        <a:latin typeface="Cambria Math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C000"/>
                    </a:solidFill>
                    <a:latin typeface="Cambria" panose="020405030504060302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~ 0</a:t>
                </a:r>
                <a:endParaRPr lang="en-US" dirty="0"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511135-8299-7CD4-1617-18668038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821" y="845505"/>
                <a:ext cx="6319287" cy="1790683"/>
              </a:xfrm>
              <a:prstGeom prst="rect">
                <a:avLst/>
              </a:prstGeom>
              <a:blipFill rotWithShape="0">
                <a:blip r:embed="rId2"/>
                <a:stretch>
                  <a:fillRect l="-868" t="-18771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238A6A-93C0-59CC-352A-7D3C7C0FC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80" y="2744805"/>
            <a:ext cx="1740918" cy="14785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71280" y="4332009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Rignot, Ann. </a:t>
            </a:r>
            <a:r>
              <a:rPr lang="en-US" sz="1200" dirty="0" err="1"/>
              <a:t>Glaciol</a:t>
            </a:r>
            <a:r>
              <a:rPr lang="en-US" sz="1200" dirty="0"/>
              <a:t>. 1998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9522"/>
          <a:stretch/>
        </p:blipFill>
        <p:spPr>
          <a:xfrm>
            <a:off x="130437" y="2993842"/>
            <a:ext cx="2361354" cy="1615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8" y="851017"/>
            <a:ext cx="2486728" cy="194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4C1EC1-3CF7-BF40-9942-A12278B330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5" r="5767"/>
          <a:stretch/>
        </p:blipFill>
        <p:spPr>
          <a:xfrm>
            <a:off x="2709021" y="2894579"/>
            <a:ext cx="2151596" cy="1727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38A6A-93C0-59CC-352A-7D3C7C0FC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107" y="2894579"/>
            <a:ext cx="1651895" cy="19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D59D4-444A-2A30-939C-477F6D1B7EC0}"/>
              </a:ext>
            </a:extLst>
          </p:cNvPr>
          <p:cNvSpPr txBox="1"/>
          <p:nvPr/>
        </p:nvSpPr>
        <p:spPr>
          <a:xfrm>
            <a:off x="1992922" y="11723"/>
            <a:ext cx="566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B0756-F76E-5515-A6F1-B885A9D50FB5}"/>
              </a:ext>
            </a:extLst>
          </p:cNvPr>
          <p:cNvSpPr txBox="1"/>
          <p:nvPr/>
        </p:nvSpPr>
        <p:spPr>
          <a:xfrm>
            <a:off x="1119554" y="2094696"/>
            <a:ext cx="6904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Algorithms just described are fairly generic but there are multiple ways to implement. </a:t>
            </a:r>
          </a:p>
        </p:txBody>
      </p:sp>
    </p:spTree>
    <p:extLst>
      <p:ext uri="{BB962C8B-B14F-4D97-AF65-F5344CB8AC3E}">
        <p14:creationId xmlns:p14="http://schemas.microsoft.com/office/powerpoint/2010/main" val="164453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FEB65-9C15-93F3-6DB5-7C427BA8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114863"/>
            <a:ext cx="6313054" cy="102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691F0-D7AD-363F-50E9-57877331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228" y="3338945"/>
            <a:ext cx="6078681" cy="113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16EFB-64E4-9326-507E-ACEA980F8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2" y="953661"/>
            <a:ext cx="6096000" cy="961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96635-A051-AE97-ED3E-51412923B09A}"/>
              </a:ext>
            </a:extLst>
          </p:cNvPr>
          <p:cNvSpPr txBox="1"/>
          <p:nvPr/>
        </p:nvSpPr>
        <p:spPr>
          <a:xfrm>
            <a:off x="1620982" y="3968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 NASA Supported L3/L4 Processors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5654B-7D16-CB0A-3AF9-5C2853F4B969}"/>
              </a:ext>
            </a:extLst>
          </p:cNvPr>
          <p:cNvSpPr txBox="1"/>
          <p:nvPr/>
        </p:nvSpPr>
        <p:spPr>
          <a:xfrm>
            <a:off x="189345" y="3338945"/>
            <a:ext cx="193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several other systems supported by ESA and other space agencies.</a:t>
            </a:r>
          </a:p>
        </p:txBody>
      </p:sp>
    </p:spTree>
    <p:extLst>
      <p:ext uri="{BB962C8B-B14F-4D97-AF65-F5344CB8AC3E}">
        <p14:creationId xmlns:p14="http://schemas.microsoft.com/office/powerpoint/2010/main" val="226995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3A55-EC42-3F67-4919-60DB58B82586}"/>
              </a:ext>
            </a:extLst>
          </p:cNvPr>
          <p:cNvSpPr txBox="1">
            <a:spLocks/>
          </p:cNvSpPr>
          <p:nvPr/>
        </p:nvSpPr>
        <p:spPr>
          <a:xfrm>
            <a:off x="2610915" y="92832"/>
            <a:ext cx="4141208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4"/>
                </a:solidFill>
              </a:rPr>
              <a:t>GrIMP</a:t>
            </a:r>
            <a:r>
              <a:rPr lang="en-US" dirty="0">
                <a:solidFill>
                  <a:schemeClr val="accent4"/>
                </a:solidFill>
              </a:rPr>
              <a:t> Implementation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078D3EF-3A98-961C-5EDB-605A218BADDC}"/>
              </a:ext>
            </a:extLst>
          </p:cNvPr>
          <p:cNvSpPr txBox="1">
            <a:spLocks/>
          </p:cNvSpPr>
          <p:nvPr/>
        </p:nvSpPr>
        <p:spPr>
          <a:xfrm>
            <a:off x="162636" y="6140596"/>
            <a:ext cx="1112484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A98720-FBDD-D0C1-6563-644622989845}"/>
              </a:ext>
            </a:extLst>
          </p:cNvPr>
          <p:cNvSpPr txBox="1">
            <a:spLocks/>
          </p:cNvSpPr>
          <p:nvPr/>
        </p:nvSpPr>
        <p:spPr>
          <a:xfrm>
            <a:off x="3468664" y="6171373"/>
            <a:ext cx="207659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AF551A-75CF-9EC8-FE91-E776EFF4306B}"/>
              </a:ext>
            </a:extLst>
          </p:cNvPr>
          <p:cNvGrpSpPr/>
          <p:nvPr/>
        </p:nvGrpSpPr>
        <p:grpSpPr>
          <a:xfrm rot="1976198">
            <a:off x="288889" y="1328048"/>
            <a:ext cx="685801" cy="1132115"/>
            <a:chOff x="2514599" y="1948543"/>
            <a:chExt cx="685801" cy="11321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F3C39-4BB2-17D4-046B-6528048799B4}"/>
                </a:ext>
              </a:extLst>
            </p:cNvPr>
            <p:cNvSpPr/>
            <p:nvPr/>
          </p:nvSpPr>
          <p:spPr>
            <a:xfrm>
              <a:off x="2514599" y="19485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F90811-89F8-9AEE-4D49-BFFEF30BA3E1}"/>
                </a:ext>
              </a:extLst>
            </p:cNvPr>
            <p:cNvSpPr/>
            <p:nvPr/>
          </p:nvSpPr>
          <p:spPr>
            <a:xfrm>
              <a:off x="2666999" y="21009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2D093E-C6F9-B4F2-36EF-C64CF37921E2}"/>
                </a:ext>
              </a:extLst>
            </p:cNvPr>
            <p:cNvSpPr/>
            <p:nvPr/>
          </p:nvSpPr>
          <p:spPr>
            <a:xfrm>
              <a:off x="2819399" y="22533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19530F-74D0-561A-EF1D-226280997B49}"/>
                </a:ext>
              </a:extLst>
            </p:cNvPr>
            <p:cNvSpPr/>
            <p:nvPr/>
          </p:nvSpPr>
          <p:spPr>
            <a:xfrm>
              <a:off x="2971799" y="24057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2DF6D88-D28F-8247-9378-8B4418D72C55}"/>
              </a:ext>
            </a:extLst>
          </p:cNvPr>
          <p:cNvSpPr/>
          <p:nvPr/>
        </p:nvSpPr>
        <p:spPr>
          <a:xfrm>
            <a:off x="1498539" y="1317166"/>
            <a:ext cx="1600200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Speckle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DC765-0606-F282-7557-E99B6C35CC5F}"/>
              </a:ext>
            </a:extLst>
          </p:cNvPr>
          <p:cNvSpPr/>
          <p:nvPr/>
        </p:nvSpPr>
        <p:spPr>
          <a:xfrm>
            <a:off x="1498539" y="2623037"/>
            <a:ext cx="1600200" cy="86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Interferograms</a:t>
            </a:r>
          </a:p>
          <a:p>
            <a:pPr algn="ctr"/>
            <a:r>
              <a:rPr lang="en-US" dirty="0"/>
              <a:t>Ionosphere Correction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5761D-AD80-71A6-37DA-0FC0F827974D}"/>
              </a:ext>
            </a:extLst>
          </p:cNvPr>
          <p:cNvSpPr/>
          <p:nvPr/>
        </p:nvSpPr>
        <p:spPr>
          <a:xfrm>
            <a:off x="5241148" y="1317166"/>
            <a:ext cx="1950624" cy="2063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Mosaicking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797EB-1BF1-0DFD-1E65-E401B81943BF}"/>
              </a:ext>
            </a:extLst>
          </p:cNvPr>
          <p:cNvSpPr/>
          <p:nvPr/>
        </p:nvSpPr>
        <p:spPr>
          <a:xfrm>
            <a:off x="3474293" y="1317166"/>
            <a:ext cx="1289964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  <a:p>
            <a:pPr algn="ctr"/>
            <a:r>
              <a:rPr lang="en-US" dirty="0" err="1"/>
              <a:t>LSQFit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98752-C1AF-CDEC-4E21-71AC6D517B81}"/>
              </a:ext>
            </a:extLst>
          </p:cNvPr>
          <p:cNvSpPr/>
          <p:nvPr/>
        </p:nvSpPr>
        <p:spPr>
          <a:xfrm>
            <a:off x="3474293" y="2623037"/>
            <a:ext cx="1289964" cy="86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  <a:p>
            <a:pPr algn="ctr"/>
            <a:r>
              <a:rPr lang="en-US" dirty="0" err="1"/>
              <a:t>LSQFit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022F51-0207-1D62-9952-91F7350E6A2B}"/>
              </a:ext>
            </a:extLst>
          </p:cNvPr>
          <p:cNvGrpSpPr/>
          <p:nvPr/>
        </p:nvGrpSpPr>
        <p:grpSpPr>
          <a:xfrm rot="20260208">
            <a:off x="343316" y="2449272"/>
            <a:ext cx="685801" cy="1132115"/>
            <a:chOff x="2514599" y="1948543"/>
            <a:chExt cx="685801" cy="11321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B8DB89-910F-F499-245E-A2C5E31F2248}"/>
                </a:ext>
              </a:extLst>
            </p:cNvPr>
            <p:cNvSpPr/>
            <p:nvPr/>
          </p:nvSpPr>
          <p:spPr>
            <a:xfrm>
              <a:off x="2514599" y="19485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8E8FBA-9A35-F526-A193-645C425E7204}"/>
                </a:ext>
              </a:extLst>
            </p:cNvPr>
            <p:cNvSpPr/>
            <p:nvPr/>
          </p:nvSpPr>
          <p:spPr>
            <a:xfrm>
              <a:off x="2666999" y="21009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068EB5-B4A5-5D16-92E1-0E5097900212}"/>
                </a:ext>
              </a:extLst>
            </p:cNvPr>
            <p:cNvSpPr/>
            <p:nvPr/>
          </p:nvSpPr>
          <p:spPr>
            <a:xfrm>
              <a:off x="2819399" y="22533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282743-92F0-C7F5-B6F3-BF4AB59401BF}"/>
                </a:ext>
              </a:extLst>
            </p:cNvPr>
            <p:cNvSpPr/>
            <p:nvPr/>
          </p:nvSpPr>
          <p:spPr>
            <a:xfrm>
              <a:off x="2971799" y="24057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57768-5B40-751F-93E7-25D810C638E6}"/>
              </a:ext>
            </a:extLst>
          </p:cNvPr>
          <p:cNvSpPr/>
          <p:nvPr/>
        </p:nvSpPr>
        <p:spPr>
          <a:xfrm>
            <a:off x="99715" y="1011354"/>
            <a:ext cx="1118756" cy="2667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B045F5-4BDE-B4B4-2771-A58396B0DD6C}"/>
              </a:ext>
            </a:extLst>
          </p:cNvPr>
          <p:cNvCxnSpPr>
            <a:stCxn id="10" idx="3"/>
          </p:cNvCxnSpPr>
          <p:nvPr/>
        </p:nvCxnSpPr>
        <p:spPr>
          <a:xfrm>
            <a:off x="3098739" y="1692723"/>
            <a:ext cx="375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8AB087-A908-F7BD-071E-E3517391D59B}"/>
              </a:ext>
            </a:extLst>
          </p:cNvPr>
          <p:cNvCxnSpPr/>
          <p:nvPr/>
        </p:nvCxnSpPr>
        <p:spPr>
          <a:xfrm>
            <a:off x="3098739" y="3047787"/>
            <a:ext cx="375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0183AED8-0F97-34B7-05DF-5290167233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485" y="810930"/>
            <a:ext cx="1679723" cy="30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>
            <a:off x="4764257" y="1692723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2B777B-7F56-8621-B89A-7D0C944A5CA0}"/>
              </a:ext>
            </a:extLst>
          </p:cNvPr>
          <p:cNvCxnSpPr/>
          <p:nvPr/>
        </p:nvCxnSpPr>
        <p:spPr>
          <a:xfrm>
            <a:off x="4764257" y="3047787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567724-31AC-CBA3-7B9F-D4DDD95A72E6}"/>
              </a:ext>
            </a:extLst>
          </p:cNvPr>
          <p:cNvSpPr txBox="1"/>
          <p:nvPr/>
        </p:nvSpPr>
        <p:spPr>
          <a:xfrm>
            <a:off x="-25813" y="662729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L1 – SAR SLCs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39E87-B094-46DA-A109-5F0FA4F3C570}"/>
              </a:ext>
            </a:extLst>
          </p:cNvPr>
          <p:cNvSpPr txBox="1"/>
          <p:nvPr/>
        </p:nvSpPr>
        <p:spPr>
          <a:xfrm>
            <a:off x="1530054" y="838562"/>
            <a:ext cx="27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– Offsets/</a:t>
            </a:r>
            <a:r>
              <a:rPr lang="en-US" dirty="0" err="1"/>
              <a:t>Interferograms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4ACA21-0316-6856-F4B9-DAA1078AC82E}"/>
              </a:ext>
            </a:extLst>
          </p:cNvPr>
          <p:cNvSpPr txBox="1"/>
          <p:nvPr/>
        </p:nvSpPr>
        <p:spPr>
          <a:xfrm>
            <a:off x="5119845" y="86325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 </a:t>
            </a:r>
            <a:r>
              <a:rPr lang="en-US"/>
              <a:t>– Gridded Mosaics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F326AC-CC67-C2A2-4A02-DB8614E7811D}"/>
              </a:ext>
            </a:extLst>
          </p:cNvPr>
          <p:cNvCxnSpPr/>
          <p:nvPr/>
        </p:nvCxnSpPr>
        <p:spPr>
          <a:xfrm>
            <a:off x="7191772" y="2344854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CC1FDA-4458-40FD-4AE9-ADC965CEDF0B}"/>
              </a:ext>
            </a:extLst>
          </p:cNvPr>
          <p:cNvSpPr txBox="1"/>
          <p:nvPr/>
        </p:nvSpPr>
        <p:spPr>
          <a:xfrm>
            <a:off x="99715" y="3618259"/>
            <a:ext cx="8670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Input is 100s to 1000s of SLCs for continental scale mosaic.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current processing calibration step LSQ fit for unknown constants (with S1 orbits single constant for each pair).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Mosaicking computes an error-weighted average of all estimates (phase/offsets).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16679E-CFD4-C077-D96D-FD1D96E62C6B}"/>
              </a:ext>
            </a:extLst>
          </p:cNvPr>
          <p:cNvCxnSpPr>
            <a:cxnSpLocks/>
          </p:cNvCxnSpPr>
          <p:nvPr/>
        </p:nvCxnSpPr>
        <p:spPr>
          <a:xfrm>
            <a:off x="1218471" y="1701095"/>
            <a:ext cx="311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E90349-1725-2110-1A22-2CA958F70926}"/>
              </a:ext>
            </a:extLst>
          </p:cNvPr>
          <p:cNvCxnSpPr>
            <a:cxnSpLocks/>
          </p:cNvCxnSpPr>
          <p:nvPr/>
        </p:nvCxnSpPr>
        <p:spPr>
          <a:xfrm>
            <a:off x="1218471" y="3048628"/>
            <a:ext cx="311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0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8CFD7-8EE4-F467-54B5-A61564931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" y="990834"/>
            <a:ext cx="6071675" cy="339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2C24C-24B3-CDD9-F986-C1EAFE96D444}"/>
              </a:ext>
            </a:extLst>
          </p:cNvPr>
          <p:cNvSpPr txBox="1"/>
          <p:nvPr/>
        </p:nvSpPr>
        <p:spPr>
          <a:xfrm>
            <a:off x="1836751" y="103366"/>
            <a:ext cx="584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Pseudo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53612-9B9E-1E61-27F5-D6353A73FF28}"/>
              </a:ext>
            </a:extLst>
          </p:cNvPr>
          <p:cNvSpPr txBox="1"/>
          <p:nvPr/>
        </p:nvSpPr>
        <p:spPr>
          <a:xfrm>
            <a:off x="6417257" y="997837"/>
            <a:ext cx="2527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annual map with GPS points collected along the nominal 2000-m contour by NASA in the 1990s.</a:t>
            </a:r>
          </a:p>
          <a:p>
            <a:endParaRPr lang="en-US" dirty="0"/>
          </a:p>
          <a:p>
            <a:r>
              <a:rPr lang="en-US" dirty="0"/>
              <a:t>Not a true validation since its unclear what the relative contributions of errors and true change are to the differences.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E3829-FEE8-19E4-216A-FA6F7DD1B257}"/>
                  </a:ext>
                </a:extLst>
              </p:cNvPr>
              <p:cNvSpPr txBox="1"/>
              <p:nvPr/>
            </p:nvSpPr>
            <p:spPr>
              <a:xfrm>
                <a:off x="1836751" y="1028613"/>
                <a:ext cx="30175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en-US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  <m:r>
                        <a:rPr lang="en-US" sz="1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3.36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E3829-FEE8-19E4-216A-FA6F7DD1B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751" y="1028613"/>
                <a:ext cx="301752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4D2CAB-A567-C5B2-6F5F-0C346F71D2FC}"/>
                  </a:ext>
                </a:extLst>
              </p:cNvPr>
              <p:cNvSpPr txBox="1"/>
              <p:nvPr/>
            </p:nvSpPr>
            <p:spPr>
              <a:xfrm>
                <a:off x="1836751" y="2700371"/>
                <a:ext cx="3017520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=−0.56,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=2.91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4D2CAB-A567-C5B2-6F5F-0C346F71D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751" y="2700371"/>
                <a:ext cx="3017520" cy="32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72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D166-2CE2-7F37-079E-3CEA76A0D6BF}"/>
              </a:ext>
            </a:extLst>
          </p:cNvPr>
          <p:cNvSpPr txBox="1">
            <a:spLocks/>
          </p:cNvSpPr>
          <p:nvPr/>
        </p:nvSpPr>
        <p:spPr>
          <a:xfrm>
            <a:off x="1785025" y="65415"/>
            <a:ext cx="5573949" cy="6177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C000"/>
                </a:solidFill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2893E-BFEE-12B5-6FBD-433389A38154}"/>
              </a:ext>
            </a:extLst>
          </p:cNvPr>
          <p:cNvSpPr txBox="1"/>
          <p:nvPr/>
        </p:nvSpPr>
        <p:spPr>
          <a:xfrm>
            <a:off x="705370" y="855363"/>
            <a:ext cx="7733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Glacier and Ice Sheets: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Validation/Notebooks</a:t>
            </a:r>
          </a:p>
          <a:p>
            <a:r>
              <a:rPr lang="en-US" sz="2400" dirty="0"/>
              <a:t> Sea 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Validation/Notebooks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5952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5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6087" y="1685479"/>
            <a:ext cx="1727987" cy="149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15" descr="Antarctica05_2018_CC5_may2018 copy 5 for slide_flow_s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48" y="753800"/>
            <a:ext cx="2197146" cy="16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5" b="1061"/>
          <a:stretch/>
        </p:blipFill>
        <p:spPr>
          <a:xfrm>
            <a:off x="4989546" y="2486953"/>
            <a:ext cx="2237629" cy="1602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23A55-EC42-3F67-4919-60DB58B82586}"/>
              </a:ext>
            </a:extLst>
          </p:cNvPr>
          <p:cNvSpPr txBox="1">
            <a:spLocks/>
          </p:cNvSpPr>
          <p:nvPr/>
        </p:nvSpPr>
        <p:spPr>
          <a:xfrm>
            <a:off x="1813432" y="92832"/>
            <a:ext cx="7284776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MEaSUREs-3 Antarctica </a:t>
            </a:r>
            <a:r>
              <a:rPr lang="en-US" dirty="0">
                <a:solidFill>
                  <a:schemeClr val="accent4"/>
                </a:solidFill>
              </a:rPr>
              <a:t>Implementation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078D3EF-3A98-961C-5EDB-605A218BADDC}"/>
              </a:ext>
            </a:extLst>
          </p:cNvPr>
          <p:cNvSpPr txBox="1">
            <a:spLocks/>
          </p:cNvSpPr>
          <p:nvPr/>
        </p:nvSpPr>
        <p:spPr>
          <a:xfrm>
            <a:off x="162636" y="6140596"/>
            <a:ext cx="1112484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A98720-FBDD-D0C1-6563-644622989845}"/>
              </a:ext>
            </a:extLst>
          </p:cNvPr>
          <p:cNvSpPr txBox="1">
            <a:spLocks/>
          </p:cNvSpPr>
          <p:nvPr/>
        </p:nvSpPr>
        <p:spPr>
          <a:xfrm>
            <a:off x="3468664" y="6171373"/>
            <a:ext cx="207659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AF551A-75CF-9EC8-FE91-E776EFF4306B}"/>
              </a:ext>
            </a:extLst>
          </p:cNvPr>
          <p:cNvGrpSpPr/>
          <p:nvPr/>
        </p:nvGrpSpPr>
        <p:grpSpPr>
          <a:xfrm rot="1976198">
            <a:off x="288889" y="1328048"/>
            <a:ext cx="685801" cy="1132115"/>
            <a:chOff x="2514599" y="1948543"/>
            <a:chExt cx="685801" cy="11321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F3C39-4BB2-17D4-046B-6528048799B4}"/>
                </a:ext>
              </a:extLst>
            </p:cNvPr>
            <p:cNvSpPr/>
            <p:nvPr/>
          </p:nvSpPr>
          <p:spPr>
            <a:xfrm>
              <a:off x="2514599" y="19485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F90811-89F8-9AEE-4D49-BFFEF30BA3E1}"/>
                </a:ext>
              </a:extLst>
            </p:cNvPr>
            <p:cNvSpPr/>
            <p:nvPr/>
          </p:nvSpPr>
          <p:spPr>
            <a:xfrm>
              <a:off x="2666999" y="21009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2D093E-C6F9-B4F2-36EF-C64CF37921E2}"/>
                </a:ext>
              </a:extLst>
            </p:cNvPr>
            <p:cNvSpPr/>
            <p:nvPr/>
          </p:nvSpPr>
          <p:spPr>
            <a:xfrm>
              <a:off x="2819399" y="22533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19530F-74D0-561A-EF1D-226280997B49}"/>
                </a:ext>
              </a:extLst>
            </p:cNvPr>
            <p:cNvSpPr/>
            <p:nvPr/>
          </p:nvSpPr>
          <p:spPr>
            <a:xfrm>
              <a:off x="2971799" y="24057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2DF6D88-D28F-8247-9378-8B4418D72C55}"/>
              </a:ext>
            </a:extLst>
          </p:cNvPr>
          <p:cNvSpPr/>
          <p:nvPr/>
        </p:nvSpPr>
        <p:spPr>
          <a:xfrm>
            <a:off x="1459627" y="1317166"/>
            <a:ext cx="1600200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Speckle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DC765-0606-F282-7557-E99B6C35CC5F}"/>
              </a:ext>
            </a:extLst>
          </p:cNvPr>
          <p:cNvSpPr/>
          <p:nvPr/>
        </p:nvSpPr>
        <p:spPr>
          <a:xfrm>
            <a:off x="1459627" y="2623037"/>
            <a:ext cx="1600200" cy="86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only</a:t>
            </a:r>
          </a:p>
          <a:p>
            <a:pPr algn="ctr"/>
            <a:r>
              <a:rPr lang="en-US" dirty="0"/>
              <a:t>Ionosphere Correction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797EB-1BF1-0DFD-1E65-E401B81943BF}"/>
              </a:ext>
            </a:extLst>
          </p:cNvPr>
          <p:cNvSpPr/>
          <p:nvPr/>
        </p:nvSpPr>
        <p:spPr>
          <a:xfrm>
            <a:off x="3435381" y="1317166"/>
            <a:ext cx="1289964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  <a:p>
            <a:pPr algn="ctr"/>
            <a:r>
              <a:rPr lang="en-US" dirty="0"/>
              <a:t>Mosaicking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98752-C1AF-CDEC-4E21-71AC6D517B81}"/>
              </a:ext>
            </a:extLst>
          </p:cNvPr>
          <p:cNvSpPr/>
          <p:nvPr/>
        </p:nvSpPr>
        <p:spPr>
          <a:xfrm>
            <a:off x="3435381" y="2623037"/>
            <a:ext cx="1289964" cy="86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  <a:p>
            <a:pPr algn="ctr"/>
            <a:r>
              <a:rPr lang="en-US" dirty="0"/>
              <a:t>Mosaicking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022F51-0207-1D62-9952-91F7350E6A2B}"/>
              </a:ext>
            </a:extLst>
          </p:cNvPr>
          <p:cNvGrpSpPr/>
          <p:nvPr/>
        </p:nvGrpSpPr>
        <p:grpSpPr>
          <a:xfrm rot="20260208">
            <a:off x="343316" y="2449272"/>
            <a:ext cx="685801" cy="1132115"/>
            <a:chOff x="2514599" y="1948543"/>
            <a:chExt cx="685801" cy="113211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B8DB89-910F-F499-245E-A2C5E31F2248}"/>
                </a:ext>
              </a:extLst>
            </p:cNvPr>
            <p:cNvSpPr/>
            <p:nvPr/>
          </p:nvSpPr>
          <p:spPr>
            <a:xfrm>
              <a:off x="2514599" y="19485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8E8FBA-9A35-F526-A193-645C425E7204}"/>
                </a:ext>
              </a:extLst>
            </p:cNvPr>
            <p:cNvSpPr/>
            <p:nvPr/>
          </p:nvSpPr>
          <p:spPr>
            <a:xfrm>
              <a:off x="2666999" y="21009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068EB5-B4A5-5D16-92E1-0E5097900212}"/>
                </a:ext>
              </a:extLst>
            </p:cNvPr>
            <p:cNvSpPr/>
            <p:nvPr/>
          </p:nvSpPr>
          <p:spPr>
            <a:xfrm>
              <a:off x="2819399" y="22533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282743-92F0-C7F5-B6F3-BF4AB59401BF}"/>
                </a:ext>
              </a:extLst>
            </p:cNvPr>
            <p:cNvSpPr/>
            <p:nvPr/>
          </p:nvSpPr>
          <p:spPr>
            <a:xfrm>
              <a:off x="2971799" y="24057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57768-5B40-751F-93E7-25D810C638E6}"/>
              </a:ext>
            </a:extLst>
          </p:cNvPr>
          <p:cNvSpPr/>
          <p:nvPr/>
        </p:nvSpPr>
        <p:spPr>
          <a:xfrm>
            <a:off x="99715" y="1011354"/>
            <a:ext cx="1118756" cy="266700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B045F5-4BDE-B4B4-2771-A58396B0DD6C}"/>
              </a:ext>
            </a:extLst>
          </p:cNvPr>
          <p:cNvCxnSpPr>
            <a:stCxn id="10" idx="3"/>
          </p:cNvCxnSpPr>
          <p:nvPr/>
        </p:nvCxnSpPr>
        <p:spPr>
          <a:xfrm>
            <a:off x="3059827" y="1692723"/>
            <a:ext cx="375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8AB087-A908-F7BD-071E-E3517391D59B}"/>
              </a:ext>
            </a:extLst>
          </p:cNvPr>
          <p:cNvCxnSpPr/>
          <p:nvPr/>
        </p:nvCxnSpPr>
        <p:spPr>
          <a:xfrm>
            <a:off x="3059827" y="3047787"/>
            <a:ext cx="375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>
            <a:off x="4764257" y="1692723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2B777B-7F56-8621-B89A-7D0C944A5CA0}"/>
              </a:ext>
            </a:extLst>
          </p:cNvPr>
          <p:cNvCxnSpPr/>
          <p:nvPr/>
        </p:nvCxnSpPr>
        <p:spPr>
          <a:xfrm>
            <a:off x="4764257" y="3047787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567724-31AC-CBA3-7B9F-D4DDD95A72E6}"/>
              </a:ext>
            </a:extLst>
          </p:cNvPr>
          <p:cNvSpPr txBox="1"/>
          <p:nvPr/>
        </p:nvSpPr>
        <p:spPr>
          <a:xfrm>
            <a:off x="-25813" y="662729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L1 – SAR SLCs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39E87-B094-46DA-A109-5F0FA4F3C570}"/>
              </a:ext>
            </a:extLst>
          </p:cNvPr>
          <p:cNvSpPr txBox="1"/>
          <p:nvPr/>
        </p:nvSpPr>
        <p:spPr>
          <a:xfrm>
            <a:off x="1491142" y="838562"/>
            <a:ext cx="27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– Offsets/</a:t>
            </a:r>
            <a:r>
              <a:rPr lang="en-US" dirty="0" err="1"/>
              <a:t>Interferograms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4ACA21-0316-6856-F4B9-DAA1078AC82E}"/>
              </a:ext>
            </a:extLst>
          </p:cNvPr>
          <p:cNvSpPr txBox="1"/>
          <p:nvPr/>
        </p:nvSpPr>
        <p:spPr>
          <a:xfrm>
            <a:off x="7163662" y="691240"/>
            <a:ext cx="186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L3 – Gridded Mosaics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CC1FDA-4458-40FD-4AE9-ADC965CEDF0B}"/>
              </a:ext>
            </a:extLst>
          </p:cNvPr>
          <p:cNvSpPr txBox="1"/>
          <p:nvPr/>
        </p:nvSpPr>
        <p:spPr>
          <a:xfrm>
            <a:off x="-61671" y="4026979"/>
            <a:ext cx="8155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Input is 1000s of SLCs (S1, RADARSAT-2, </a:t>
            </a:r>
            <a:r>
              <a:rPr lang="en-US" sz="1400" dirty="0" err="1"/>
              <a:t>Envisat</a:t>
            </a:r>
            <a:r>
              <a:rPr lang="en-US" sz="1400" dirty="0"/>
              <a:t> ASAR, ALOS PALSAR, CSK-2G) for continental scale mosaic.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Automatic calibration with slow moving areas from reference velocity map.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Both speckle tracking (annual to monthly) and phase only (multi-annual) include error estimates.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Phase map assumes surface parallel flow. Prototype 3D phase map uses multiple tracks.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16679E-CFD4-C077-D96D-FD1D96E62C6B}"/>
              </a:ext>
            </a:extLst>
          </p:cNvPr>
          <p:cNvCxnSpPr>
            <a:cxnSpLocks/>
          </p:cNvCxnSpPr>
          <p:nvPr/>
        </p:nvCxnSpPr>
        <p:spPr>
          <a:xfrm>
            <a:off x="1218471" y="1701095"/>
            <a:ext cx="311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E90349-1725-2110-1A22-2CA958F70926}"/>
              </a:ext>
            </a:extLst>
          </p:cNvPr>
          <p:cNvCxnSpPr>
            <a:cxnSpLocks/>
          </p:cNvCxnSpPr>
          <p:nvPr/>
        </p:nvCxnSpPr>
        <p:spPr>
          <a:xfrm>
            <a:off x="1218471" y="3048628"/>
            <a:ext cx="311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>
            <a:off x="7024585" y="2341722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4ACA21-0316-6856-F4B9-DAA1078AC82E}"/>
              </a:ext>
            </a:extLst>
          </p:cNvPr>
          <p:cNvSpPr txBox="1"/>
          <p:nvPr/>
        </p:nvSpPr>
        <p:spPr>
          <a:xfrm>
            <a:off x="7174485" y="3180996"/>
            <a:ext cx="217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L4 </a:t>
            </a:r>
            <a:r>
              <a:rPr lang="en-US" sz="1400"/>
              <a:t>product -</a:t>
            </a:r>
            <a:r>
              <a:rPr lang="en-US" sz="1400" dirty="0" err="1"/>
              <a:t>BedMachine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12" y="3543528"/>
            <a:ext cx="1004795" cy="100479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2B777B-7F56-8621-B89A-7D0C944A5CA0}"/>
              </a:ext>
            </a:extLst>
          </p:cNvPr>
          <p:cNvCxnSpPr/>
          <p:nvPr/>
        </p:nvCxnSpPr>
        <p:spPr>
          <a:xfrm flipV="1">
            <a:off x="7397210" y="4426085"/>
            <a:ext cx="589199" cy="131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0669" y="2176175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Speckle tracking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57144" y="2427517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Phase only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3" name="Google Shape;3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167" y="2018111"/>
            <a:ext cx="640835" cy="6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4343" y="56496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6743" y="58020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9143" y="59544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1543" y="61068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51;p22"/>
          <p:cNvPicPr preferRelativeResize="0"/>
          <p:nvPr/>
        </p:nvPicPr>
        <p:blipFill rotWithShape="1">
          <a:blip r:embed="rId8">
            <a:alphaModFix/>
          </a:blip>
          <a:srcRect t="26777" b="34633"/>
          <a:stretch/>
        </p:blipFill>
        <p:spPr>
          <a:xfrm>
            <a:off x="4938863" y="5649675"/>
            <a:ext cx="1196287" cy="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3943" y="62592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6343" y="64116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51;p22"/>
          <p:cNvPicPr preferRelativeResize="0"/>
          <p:nvPr/>
        </p:nvPicPr>
        <p:blipFill rotWithShape="1">
          <a:blip r:embed="rId8">
            <a:alphaModFix/>
          </a:blip>
          <a:srcRect t="26777" b="34633"/>
          <a:stretch/>
        </p:blipFill>
        <p:spPr>
          <a:xfrm>
            <a:off x="5091263" y="5802075"/>
            <a:ext cx="1196287" cy="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51;p22"/>
          <p:cNvPicPr preferRelativeResize="0"/>
          <p:nvPr/>
        </p:nvPicPr>
        <p:blipFill rotWithShape="1">
          <a:blip r:embed="rId8">
            <a:alphaModFix/>
          </a:blip>
          <a:srcRect t="26777" b="34633"/>
          <a:stretch/>
        </p:blipFill>
        <p:spPr>
          <a:xfrm>
            <a:off x="5243663" y="5954475"/>
            <a:ext cx="1196287" cy="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51;p22"/>
          <p:cNvPicPr preferRelativeResize="0"/>
          <p:nvPr/>
        </p:nvPicPr>
        <p:blipFill rotWithShape="1">
          <a:blip r:embed="rId8">
            <a:alphaModFix/>
          </a:blip>
          <a:srcRect t="26777" b="34633"/>
          <a:stretch/>
        </p:blipFill>
        <p:spPr>
          <a:xfrm>
            <a:off x="5396063" y="6106875"/>
            <a:ext cx="1196287" cy="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29" y="3603448"/>
            <a:ext cx="922215" cy="353189"/>
          </a:xfrm>
          <a:prstGeom prst="rect">
            <a:avLst/>
          </a:prstGeom>
        </p:spPr>
      </p:pic>
      <p:pic>
        <p:nvPicPr>
          <p:cNvPr id="59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8743" y="6564075"/>
            <a:ext cx="2047832" cy="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756" y="3603492"/>
            <a:ext cx="1229720" cy="3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b="9522"/>
          <a:stretch/>
        </p:blipFill>
        <p:spPr>
          <a:xfrm>
            <a:off x="5241148" y="728920"/>
            <a:ext cx="2361354" cy="1615166"/>
          </a:xfrm>
          <a:prstGeom prst="rect">
            <a:avLst/>
          </a:prstGeom>
        </p:spPr>
      </p:pic>
      <p:pic>
        <p:nvPicPr>
          <p:cNvPr id="30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120" y="2615514"/>
            <a:ext cx="1624541" cy="138003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C9797EB-1BF1-0DFD-1E65-E401B81943BF}"/>
              </a:ext>
            </a:extLst>
          </p:cNvPr>
          <p:cNvSpPr/>
          <p:nvPr/>
        </p:nvSpPr>
        <p:spPr>
          <a:xfrm>
            <a:off x="5201871" y="2529574"/>
            <a:ext cx="2553499" cy="1597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23A55-EC42-3F67-4919-60DB58B82586}"/>
              </a:ext>
            </a:extLst>
          </p:cNvPr>
          <p:cNvSpPr txBox="1">
            <a:spLocks/>
          </p:cNvSpPr>
          <p:nvPr/>
        </p:nvSpPr>
        <p:spPr>
          <a:xfrm>
            <a:off x="1813432" y="92832"/>
            <a:ext cx="7284776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MEaSUREs-3 Antarctica </a:t>
            </a:r>
            <a:r>
              <a:rPr lang="en-US" dirty="0">
                <a:solidFill>
                  <a:schemeClr val="accent4"/>
                </a:solidFill>
              </a:rPr>
              <a:t>Implementation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078D3EF-3A98-961C-5EDB-605A218BADDC}"/>
              </a:ext>
            </a:extLst>
          </p:cNvPr>
          <p:cNvSpPr txBox="1">
            <a:spLocks/>
          </p:cNvSpPr>
          <p:nvPr/>
        </p:nvSpPr>
        <p:spPr>
          <a:xfrm>
            <a:off x="162636" y="6140596"/>
            <a:ext cx="1112484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Rosen, Project Scientist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A98720-FBDD-D0C1-6563-644622989845}"/>
              </a:ext>
            </a:extLst>
          </p:cNvPr>
          <p:cNvSpPr txBox="1">
            <a:spLocks/>
          </p:cNvSpPr>
          <p:nvPr/>
        </p:nvSpPr>
        <p:spPr>
          <a:xfrm>
            <a:off x="3468664" y="6171373"/>
            <a:ext cx="2076590" cy="1231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This document contains export-restricted data.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AF551A-75CF-9EC8-FE91-E776EFF4306B}"/>
              </a:ext>
            </a:extLst>
          </p:cNvPr>
          <p:cNvGrpSpPr/>
          <p:nvPr/>
        </p:nvGrpSpPr>
        <p:grpSpPr>
          <a:xfrm rot="1976198">
            <a:off x="288889" y="1328048"/>
            <a:ext cx="685801" cy="1132115"/>
            <a:chOff x="2514599" y="1948543"/>
            <a:chExt cx="685801" cy="11321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F3C39-4BB2-17D4-046B-6528048799B4}"/>
                </a:ext>
              </a:extLst>
            </p:cNvPr>
            <p:cNvSpPr/>
            <p:nvPr/>
          </p:nvSpPr>
          <p:spPr>
            <a:xfrm>
              <a:off x="2514599" y="19485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F90811-89F8-9AEE-4D49-BFFEF30BA3E1}"/>
                </a:ext>
              </a:extLst>
            </p:cNvPr>
            <p:cNvSpPr/>
            <p:nvPr/>
          </p:nvSpPr>
          <p:spPr>
            <a:xfrm>
              <a:off x="2666999" y="21009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2D093E-C6F9-B4F2-36EF-C64CF37921E2}"/>
                </a:ext>
              </a:extLst>
            </p:cNvPr>
            <p:cNvSpPr/>
            <p:nvPr/>
          </p:nvSpPr>
          <p:spPr>
            <a:xfrm>
              <a:off x="2819399" y="22533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19530F-74D0-561A-EF1D-226280997B49}"/>
                </a:ext>
              </a:extLst>
            </p:cNvPr>
            <p:cNvSpPr/>
            <p:nvPr/>
          </p:nvSpPr>
          <p:spPr>
            <a:xfrm>
              <a:off x="2971799" y="2405743"/>
              <a:ext cx="228601" cy="674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2DF6D88-D28F-8247-9378-8B4418D72C55}"/>
              </a:ext>
            </a:extLst>
          </p:cNvPr>
          <p:cNvSpPr/>
          <p:nvPr/>
        </p:nvSpPr>
        <p:spPr>
          <a:xfrm>
            <a:off x="1459627" y="1317166"/>
            <a:ext cx="1600200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Interferograms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797EB-1BF1-0DFD-1E65-E401B81943BF}"/>
              </a:ext>
            </a:extLst>
          </p:cNvPr>
          <p:cNvSpPr/>
          <p:nvPr/>
        </p:nvSpPr>
        <p:spPr>
          <a:xfrm>
            <a:off x="3435381" y="1317166"/>
            <a:ext cx="1289964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C57768-5B40-751F-93E7-25D810C638E6}"/>
              </a:ext>
            </a:extLst>
          </p:cNvPr>
          <p:cNvSpPr/>
          <p:nvPr/>
        </p:nvSpPr>
        <p:spPr>
          <a:xfrm>
            <a:off x="99715" y="1011354"/>
            <a:ext cx="1118756" cy="160686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B045F5-4BDE-B4B4-2771-A58396B0DD6C}"/>
              </a:ext>
            </a:extLst>
          </p:cNvPr>
          <p:cNvCxnSpPr>
            <a:stCxn id="10" idx="3"/>
          </p:cNvCxnSpPr>
          <p:nvPr/>
        </p:nvCxnSpPr>
        <p:spPr>
          <a:xfrm>
            <a:off x="3059827" y="1692723"/>
            <a:ext cx="375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>
            <a:off x="4764257" y="1692723"/>
            <a:ext cx="4768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567724-31AC-CBA3-7B9F-D4DDD95A72E6}"/>
              </a:ext>
            </a:extLst>
          </p:cNvPr>
          <p:cNvSpPr txBox="1"/>
          <p:nvPr/>
        </p:nvSpPr>
        <p:spPr>
          <a:xfrm>
            <a:off x="-25813" y="662729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L1 – SAR SLCs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39E87-B094-46DA-A109-5F0FA4F3C570}"/>
              </a:ext>
            </a:extLst>
          </p:cNvPr>
          <p:cNvSpPr txBox="1"/>
          <p:nvPr/>
        </p:nvSpPr>
        <p:spPr>
          <a:xfrm>
            <a:off x="1491142" y="838562"/>
            <a:ext cx="27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– Offsets/</a:t>
            </a:r>
            <a:r>
              <a:rPr lang="en-US" dirty="0" err="1"/>
              <a:t>Interferograms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CC1FDA-4458-40FD-4AE9-ADC965CEDF0B}"/>
              </a:ext>
            </a:extLst>
          </p:cNvPr>
          <p:cNvSpPr txBox="1"/>
          <p:nvPr/>
        </p:nvSpPr>
        <p:spPr>
          <a:xfrm>
            <a:off x="99581" y="4106561"/>
            <a:ext cx="665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Input is 1000s of SLCs (S1, CSK-2G) for continental scale mosaic.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Machine learning algorithm to pick grounding lines.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Time series of grounding lines used to define grounding zones (yearly to monthly).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16679E-CFD4-C077-D96D-FD1D96E62C6B}"/>
              </a:ext>
            </a:extLst>
          </p:cNvPr>
          <p:cNvCxnSpPr>
            <a:cxnSpLocks/>
          </p:cNvCxnSpPr>
          <p:nvPr/>
        </p:nvCxnSpPr>
        <p:spPr>
          <a:xfrm>
            <a:off x="1218471" y="1701095"/>
            <a:ext cx="311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 flipH="1" flipV="1">
            <a:off x="4855361" y="3311589"/>
            <a:ext cx="537892" cy="2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 flipH="1">
            <a:off x="6478621" y="2280320"/>
            <a:ext cx="4367" cy="275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D9B6A1-19E9-86B4-1F07-8B5BD9FA24C7}"/>
              </a:ext>
            </a:extLst>
          </p:cNvPr>
          <p:cNvCxnSpPr/>
          <p:nvPr/>
        </p:nvCxnSpPr>
        <p:spPr>
          <a:xfrm flipH="1" flipV="1">
            <a:off x="2549331" y="3307454"/>
            <a:ext cx="537892" cy="2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D6B9517-46F0-3549-BD96-87024499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395" y="3015362"/>
            <a:ext cx="2086434" cy="1001579"/>
          </a:xfrm>
          <a:prstGeom prst="rect">
            <a:avLst/>
          </a:prstGeom>
        </p:spPr>
      </p:pic>
      <p:pic>
        <p:nvPicPr>
          <p:cNvPr id="33" name="Google Shape;3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271" y="4203759"/>
            <a:ext cx="1032509" cy="3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4C1EC1-3CF7-BF40-9942-A12278B330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5" r="5767"/>
          <a:stretch/>
        </p:blipFill>
        <p:spPr>
          <a:xfrm>
            <a:off x="3087223" y="2553109"/>
            <a:ext cx="1783007" cy="14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D50C94-C401-DFD0-A06B-3760AA4393EC}"/>
              </a:ext>
            </a:extLst>
          </p:cNvPr>
          <p:cNvSpPr txBox="1"/>
          <p:nvPr/>
        </p:nvSpPr>
        <p:spPr>
          <a:xfrm>
            <a:off x="2554514" y="152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ITS_LIVE </a:t>
            </a:r>
            <a:r>
              <a:rPr lang="en-US" b="1" dirty="0" err="1"/>
              <a:t>MeASUREs</a:t>
            </a:r>
            <a:endParaRPr lang="en-US" dirty="0"/>
          </a:p>
        </p:txBody>
      </p:sp>
      <p:pic>
        <p:nvPicPr>
          <p:cNvPr id="16" name="Picture 15" descr="KarakoramJPL.jpg">
            <a:extLst>
              <a:ext uri="{FF2B5EF4-FFF2-40B4-BE49-F238E27FC236}">
                <a16:creationId xmlns:a16="http://schemas.microsoft.com/office/drawing/2014/main" id="{AA12598F-0ABA-CB9B-209A-58C44CF160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876245" y="719574"/>
            <a:ext cx="2367117" cy="1688630"/>
          </a:xfrm>
          <a:prstGeom prst="rect">
            <a:avLst/>
          </a:prstGeom>
        </p:spPr>
      </p:pic>
      <p:pic>
        <p:nvPicPr>
          <p:cNvPr id="17" name="Picture 16" descr="AlaskaJPL.jpg">
            <a:extLst>
              <a:ext uri="{FF2B5EF4-FFF2-40B4-BE49-F238E27FC236}">
                <a16:creationId xmlns:a16="http://schemas.microsoft.com/office/drawing/2014/main" id="{F7F8CFBA-E6CD-7BF6-D05B-688FEE72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0548" y="719574"/>
            <a:ext cx="2441239" cy="1688630"/>
          </a:xfrm>
          <a:prstGeom prst="rect">
            <a:avLst/>
          </a:prstGeom>
        </p:spPr>
      </p:pic>
      <p:pic>
        <p:nvPicPr>
          <p:cNvPr id="18" name="Picture 17" descr="CanArcticJPL.jpg">
            <a:extLst>
              <a:ext uri="{FF2B5EF4-FFF2-40B4-BE49-F238E27FC236}">
                <a16:creationId xmlns:a16="http://schemas.microsoft.com/office/drawing/2014/main" id="{7418E4D1-CF1B-AA69-809B-083F3A297C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6245" y="3097354"/>
            <a:ext cx="2367117" cy="1688630"/>
          </a:xfrm>
          <a:prstGeom prst="rect">
            <a:avLst/>
          </a:prstGeom>
        </p:spPr>
      </p:pic>
      <p:pic>
        <p:nvPicPr>
          <p:cNvPr id="19" name="Picture 18" descr="SRAJPL.jpg">
            <a:extLst>
              <a:ext uri="{FF2B5EF4-FFF2-40B4-BE49-F238E27FC236}">
                <a16:creationId xmlns:a16="http://schemas.microsoft.com/office/drawing/2014/main" id="{111660B9-4325-445E-A784-C9D58EC41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548" y="3096639"/>
            <a:ext cx="2441240" cy="1686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D20473-8FEE-2B38-C0AD-23416E8810CA}"/>
              </a:ext>
            </a:extLst>
          </p:cNvPr>
          <p:cNvSpPr txBox="1"/>
          <p:nvPr/>
        </p:nvSpPr>
        <p:spPr>
          <a:xfrm rot="16200000">
            <a:off x="616633" y="1174731"/>
            <a:ext cx="136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Mountain Asia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35A5F-C705-0342-E0C9-EC6C6094D1C2}"/>
              </a:ext>
            </a:extLst>
          </p:cNvPr>
          <p:cNvSpPr txBox="1"/>
          <p:nvPr/>
        </p:nvSpPr>
        <p:spPr>
          <a:xfrm rot="16200000">
            <a:off x="769834" y="3735671"/>
            <a:ext cx="11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Canadian Arctic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4C964-3068-A6F7-F30C-68490E782404}"/>
              </a:ext>
            </a:extLst>
          </p:cNvPr>
          <p:cNvSpPr txBox="1"/>
          <p:nvPr/>
        </p:nvSpPr>
        <p:spPr>
          <a:xfrm rot="5400000">
            <a:off x="7478731" y="1320168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Alaska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8DCA3-5803-4AF3-3C34-1E7017DBD201}"/>
              </a:ext>
            </a:extLst>
          </p:cNvPr>
          <p:cNvSpPr txBox="1"/>
          <p:nvPr/>
        </p:nvSpPr>
        <p:spPr>
          <a:xfrm rot="5400000">
            <a:off x="7351930" y="3700698"/>
            <a:ext cx="13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Russia and Svalbard</a:t>
            </a:r>
          </a:p>
        </p:txBody>
      </p:sp>
    </p:spTree>
    <p:extLst>
      <p:ext uri="{BB962C8B-B14F-4D97-AF65-F5344CB8AC3E}">
        <p14:creationId xmlns:p14="http://schemas.microsoft.com/office/powerpoint/2010/main" val="216827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75AB4-3BF4-D097-5F42-509F4C86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" y="803563"/>
            <a:ext cx="1436800" cy="2622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7374B-D72C-E284-3E0B-25B540CC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5" y="803563"/>
            <a:ext cx="1533697" cy="262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B7273-11B7-46A2-17C1-F1085397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87" y="1535102"/>
            <a:ext cx="4452372" cy="297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5D9C5-2472-2415-C36B-476CF6BD78C1}"/>
              </a:ext>
            </a:extLst>
          </p:cNvPr>
          <p:cNvSpPr txBox="1"/>
          <p:nvPr/>
        </p:nvSpPr>
        <p:spPr>
          <a:xfrm>
            <a:off x="170873" y="3542146"/>
            <a:ext cx="440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Cal/Val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Science Team generates L3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Products are validated against GNSS and other data in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110BB-451C-2C16-0BB0-B4AFFA9D4278}"/>
              </a:ext>
            </a:extLst>
          </p:cNvPr>
          <p:cNvSpPr txBox="1"/>
          <p:nvPr/>
        </p:nvSpPr>
        <p:spPr>
          <a:xfrm>
            <a:off x="1620982" y="3968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Cryosphere Cal/Val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2BAD6-E15D-A922-92AF-F41F79F8CD68}"/>
              </a:ext>
            </a:extLst>
          </p:cNvPr>
          <p:cNvSpPr txBox="1"/>
          <p:nvPr/>
        </p:nvSpPr>
        <p:spPr>
          <a:xfrm>
            <a:off x="3236814" y="772509"/>
            <a:ext cx="579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will support 16 GNSS ice sheet stations (other contributions welcome). </a:t>
            </a:r>
          </a:p>
        </p:txBody>
      </p:sp>
    </p:spTree>
    <p:extLst>
      <p:ext uri="{BB962C8B-B14F-4D97-AF65-F5344CB8AC3E}">
        <p14:creationId xmlns:p14="http://schemas.microsoft.com/office/powerpoint/2010/main" val="1977049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D00BB-48DA-A1CB-C421-DC286A1662B2}"/>
              </a:ext>
            </a:extLst>
          </p:cNvPr>
          <p:cNvSpPr txBox="1"/>
          <p:nvPr/>
        </p:nvSpPr>
        <p:spPr>
          <a:xfrm>
            <a:off x="2592887" y="204591"/>
            <a:ext cx="384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Overall Cal/Val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781DC4-7F77-ACB5-AE84-27929CEFB484}"/>
              </a:ext>
            </a:extLst>
          </p:cNvPr>
          <p:cNvSpPr/>
          <p:nvPr/>
        </p:nvSpPr>
        <p:spPr>
          <a:xfrm>
            <a:off x="1615857" y="879091"/>
            <a:ext cx="1394564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GNSS 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54CBA-09CD-D20C-CEFC-C67B45C095E5}"/>
              </a:ext>
            </a:extLst>
          </p:cNvPr>
          <p:cNvSpPr/>
          <p:nvPr/>
        </p:nvSpPr>
        <p:spPr>
          <a:xfrm>
            <a:off x="1615857" y="1682845"/>
            <a:ext cx="1394564" cy="5135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UNAVCO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F3C3A-17F0-D626-1C03-D696D17953CB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313139" y="1392658"/>
            <a:ext cx="0" cy="29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BFD0C3-B4A8-6CE7-C4D8-2669DD38A095}"/>
              </a:ext>
            </a:extLst>
          </p:cNvPr>
          <p:cNvSpPr txBox="1"/>
          <p:nvPr/>
        </p:nvSpPr>
        <p:spPr>
          <a:xfrm>
            <a:off x="2359068" y="1353085"/>
            <a:ext cx="89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Iridium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15626-DEEF-E9E7-75BA-B88D44FE8016}"/>
              </a:ext>
            </a:extLst>
          </p:cNvPr>
          <p:cNvCxnSpPr>
            <a:cxnSpLocks/>
          </p:cNvCxnSpPr>
          <p:nvPr/>
        </p:nvCxnSpPr>
        <p:spPr>
          <a:xfrm>
            <a:off x="2313139" y="2174642"/>
            <a:ext cx="0" cy="29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263B105-42C5-5D78-FE8F-5870170B3B6A}"/>
              </a:ext>
            </a:extLst>
          </p:cNvPr>
          <p:cNvSpPr/>
          <p:nvPr/>
        </p:nvSpPr>
        <p:spPr>
          <a:xfrm>
            <a:off x="1615857" y="2459338"/>
            <a:ext cx="1394564" cy="5135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NISAR Cal/Val 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61FA4A-A263-D6F5-B82E-9A37FB59E1BA}"/>
              </a:ext>
            </a:extLst>
          </p:cNvPr>
          <p:cNvSpPr/>
          <p:nvPr/>
        </p:nvSpPr>
        <p:spPr>
          <a:xfrm>
            <a:off x="1615857" y="3743196"/>
            <a:ext cx="1394564" cy="51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L0/L2 Processor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8AD73-CE73-969A-4346-D10D9FBAE358}"/>
              </a:ext>
            </a:extLst>
          </p:cNvPr>
          <p:cNvSpPr>
            <a:spLocks noChangeAspect="1"/>
          </p:cNvSpPr>
          <p:nvPr/>
        </p:nvSpPr>
        <p:spPr>
          <a:xfrm>
            <a:off x="4182023" y="3489364"/>
            <a:ext cx="1979110" cy="75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37063-7131-A0CC-71BF-D6635B5F20B3}"/>
              </a:ext>
            </a:extLst>
          </p:cNvPr>
          <p:cNvSpPr>
            <a:spLocks noChangeAspect="1"/>
          </p:cNvSpPr>
          <p:nvPr/>
        </p:nvSpPr>
        <p:spPr>
          <a:xfrm>
            <a:off x="4334423" y="3641764"/>
            <a:ext cx="1979110" cy="75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132FD-B55D-A3B6-27E2-124A65CB33F6}"/>
              </a:ext>
            </a:extLst>
          </p:cNvPr>
          <p:cNvSpPr>
            <a:spLocks noChangeAspect="1"/>
          </p:cNvSpPr>
          <p:nvPr/>
        </p:nvSpPr>
        <p:spPr>
          <a:xfrm>
            <a:off x="4486823" y="3794164"/>
            <a:ext cx="1979110" cy="75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 L3 Algorithms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48A094-B848-7D4D-2C13-799B52D1589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010421" y="3999979"/>
            <a:ext cx="11607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C61333-5845-62EA-B923-E1E3F3A5058B}"/>
              </a:ext>
            </a:extLst>
          </p:cNvPr>
          <p:cNvCxnSpPr>
            <a:stCxn id="14" idx="0"/>
          </p:cNvCxnSpPr>
          <p:nvPr/>
        </p:nvCxnSpPr>
        <p:spPr>
          <a:xfrm>
            <a:off x="5194663" y="348936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FB18E37-4795-CEB4-4801-F6230C38EAA8}"/>
              </a:ext>
            </a:extLst>
          </p:cNvPr>
          <p:cNvSpPr>
            <a:spLocks noChangeAspect="1"/>
          </p:cNvSpPr>
          <p:nvPr/>
        </p:nvSpPr>
        <p:spPr>
          <a:xfrm>
            <a:off x="4182023" y="2338251"/>
            <a:ext cx="1979110" cy="75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1F97B80-B42E-089B-BA9C-D512D4A3CFF4}"/>
              </a:ext>
            </a:extLst>
          </p:cNvPr>
          <p:cNvCxnSpPr>
            <a:stCxn id="14" idx="0"/>
          </p:cNvCxnSpPr>
          <p:nvPr/>
        </p:nvCxnSpPr>
        <p:spPr>
          <a:xfrm>
            <a:off x="5171578" y="3489364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BA2882-C54B-AED8-D5B2-9E8255A51663}"/>
              </a:ext>
            </a:extLst>
          </p:cNvPr>
          <p:cNvCxnSpPr>
            <a:endCxn id="10" idx="2"/>
          </p:cNvCxnSpPr>
          <p:nvPr/>
        </p:nvCxnSpPr>
        <p:spPr>
          <a:xfrm flipV="1">
            <a:off x="2313139" y="2972905"/>
            <a:ext cx="0" cy="23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807E1A-D942-0219-A13F-CA8B2CA6A650}"/>
              </a:ext>
            </a:extLst>
          </p:cNvPr>
          <p:cNvCxnSpPr>
            <a:cxnSpLocks/>
          </p:cNvCxnSpPr>
          <p:nvPr/>
        </p:nvCxnSpPr>
        <p:spPr>
          <a:xfrm>
            <a:off x="2313139" y="3213463"/>
            <a:ext cx="2881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1D8D4E-75FD-1F4A-6DE2-9C57750E4672}"/>
              </a:ext>
            </a:extLst>
          </p:cNvPr>
          <p:cNvCxnSpPr>
            <a:cxnSpLocks/>
          </p:cNvCxnSpPr>
          <p:nvPr/>
        </p:nvCxnSpPr>
        <p:spPr>
          <a:xfrm>
            <a:off x="5194663" y="3217816"/>
            <a:ext cx="0" cy="27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DAEA1B-B7DE-B4FF-9456-71E32D0A1E06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3010421" y="2716121"/>
            <a:ext cx="11716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5F0FBF-BE02-7700-1FED-E3F8C2B463E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161133" y="2716121"/>
            <a:ext cx="1012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09F1DB1-4272-944A-9492-3A610FD93C92}"/>
              </a:ext>
            </a:extLst>
          </p:cNvPr>
          <p:cNvSpPr txBox="1"/>
          <p:nvPr/>
        </p:nvSpPr>
        <p:spPr>
          <a:xfrm>
            <a:off x="6198538" y="1824702"/>
            <a:ext cx="183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Report for given period and requirement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BD257A-508B-56E5-7E59-D628F0444A68}"/>
              </a:ext>
            </a:extLst>
          </p:cNvPr>
          <p:cNvSpPr txBox="1"/>
          <p:nvPr/>
        </p:nvSpPr>
        <p:spPr>
          <a:xfrm>
            <a:off x="2945463" y="2224746"/>
            <a:ext cx="1356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L3 products &amp; </a:t>
            </a:r>
            <a:r>
              <a:rPr lang="en-US" sz="1400" dirty="0" err="1"/>
              <a:t>cal</a:t>
            </a:r>
            <a:r>
              <a:rPr lang="en-US" sz="1400" dirty="0"/>
              <a:t>/</a:t>
            </a:r>
            <a:r>
              <a:rPr lang="en-US" sz="1400" dirty="0" err="1"/>
              <a:t>val</a:t>
            </a:r>
            <a:r>
              <a:rPr lang="en-US" sz="1400" dirty="0"/>
              <a:t>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637E3-13BD-0B6B-0FCA-5B265381F246}"/>
              </a:ext>
            </a:extLst>
          </p:cNvPr>
          <p:cNvSpPr txBox="1"/>
          <p:nvPr/>
        </p:nvSpPr>
        <p:spPr>
          <a:xfrm>
            <a:off x="2852057" y="3128318"/>
            <a:ext cx="127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L3 products 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6A56AE-CCD1-D3C2-72F5-B159D774BCDA}"/>
              </a:ext>
            </a:extLst>
          </p:cNvPr>
          <p:cNvSpPr txBox="1"/>
          <p:nvPr/>
        </p:nvSpPr>
        <p:spPr>
          <a:xfrm>
            <a:off x="1369698" y="2158448"/>
            <a:ext cx="122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GNSS data</a:t>
            </a:r>
          </a:p>
        </p:txBody>
      </p:sp>
    </p:spTree>
    <p:extLst>
      <p:ext uri="{BB962C8B-B14F-4D97-AF65-F5344CB8AC3E}">
        <p14:creationId xmlns:p14="http://schemas.microsoft.com/office/powerpoint/2010/main" val="200106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F1EB97-F64F-DE1C-6DA8-E34C5AAC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4" y="780789"/>
            <a:ext cx="4136493" cy="4041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CA1D31-ACB4-9158-7386-3BFCCFDB5EE8}"/>
              </a:ext>
            </a:extLst>
          </p:cNvPr>
          <p:cNvSpPr txBox="1"/>
          <p:nvPr/>
        </p:nvSpPr>
        <p:spPr>
          <a:xfrm>
            <a:off x="4501019" y="1064712"/>
            <a:ext cx="46262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ATBD documents, Notebooks, and supporting code are all available through project </a:t>
            </a:r>
            <a:r>
              <a:rPr lang="en-US" dirty="0" err="1"/>
              <a:t>gitlab</a:t>
            </a:r>
            <a:r>
              <a:rPr lang="en-US" dirty="0"/>
              <a:t> site: </a:t>
            </a:r>
            <a:r>
              <a:rPr lang="en-US" sz="1600" dirty="0">
                <a:solidFill>
                  <a:schemeClr val="accent2"/>
                </a:solidFill>
              </a:rPr>
              <a:t>https://</a:t>
            </a:r>
            <a:r>
              <a:rPr lang="en-US" sz="1600" dirty="0" err="1">
                <a:solidFill>
                  <a:schemeClr val="accent2"/>
                </a:solidFill>
              </a:rPr>
              <a:t>gitlab.com</a:t>
            </a:r>
            <a:r>
              <a:rPr lang="en-US" sz="1600" dirty="0">
                <a:solidFill>
                  <a:schemeClr val="accent2"/>
                </a:solidFill>
              </a:rPr>
              <a:t>/</a:t>
            </a:r>
            <a:r>
              <a:rPr lang="en-US" sz="1600" dirty="0" err="1">
                <a:solidFill>
                  <a:schemeClr val="accent2"/>
                </a:solidFill>
              </a:rPr>
              <a:t>nisar</a:t>
            </a:r>
            <a:r>
              <a:rPr lang="en-US" sz="1600" dirty="0">
                <a:solidFill>
                  <a:schemeClr val="accent2"/>
                </a:solidFill>
              </a:rPr>
              <a:t>-science-algorithms/cryosphere/</a:t>
            </a:r>
            <a:r>
              <a:rPr lang="en-US" sz="1600" dirty="0" err="1">
                <a:solidFill>
                  <a:schemeClr val="accent2"/>
                </a:solidFill>
              </a:rPr>
              <a:t>nisarcryocalvalnotebooks</a:t>
            </a:r>
            <a:endParaRPr lang="en-US" sz="1600" dirty="0">
              <a:solidFill>
                <a:schemeClr val="accent2"/>
              </a:solidFill>
            </a:endParaRPr>
          </a:p>
          <a:p>
            <a:endParaRPr lang="en-US" dirty="0"/>
          </a:p>
          <a:p>
            <a:r>
              <a:rPr lang="en-US" dirty="0"/>
              <a:t>Which mirrors: </a:t>
            </a:r>
            <a:r>
              <a:rPr lang="en-US" sz="1600" dirty="0">
                <a:solidFill>
                  <a:schemeClr val="accent2"/>
                </a:solidFill>
              </a:rPr>
              <a:t>https://</a:t>
            </a:r>
            <a:r>
              <a:rPr lang="en-US" sz="1600" dirty="0" err="1">
                <a:solidFill>
                  <a:schemeClr val="accent2"/>
                </a:solidFill>
              </a:rPr>
              <a:t>github.com</a:t>
            </a:r>
            <a:r>
              <a:rPr lang="en-US" sz="1600" dirty="0">
                <a:solidFill>
                  <a:schemeClr val="accent2"/>
                </a:solidFill>
              </a:rPr>
              <a:t>/</a:t>
            </a:r>
            <a:r>
              <a:rPr lang="en-US" sz="1600" dirty="0" err="1">
                <a:solidFill>
                  <a:schemeClr val="accent2"/>
                </a:solidFill>
              </a:rPr>
              <a:t>fastice</a:t>
            </a:r>
            <a:r>
              <a:rPr lang="en-US" sz="1600" dirty="0">
                <a:solidFill>
                  <a:schemeClr val="accent2"/>
                </a:solidFill>
              </a:rPr>
              <a:t>/</a:t>
            </a:r>
            <a:r>
              <a:rPr lang="en-US" sz="1600" dirty="0" err="1">
                <a:solidFill>
                  <a:schemeClr val="accent2"/>
                </a:solidFill>
              </a:rPr>
              <a:t>nisarCryoCalValNotebooks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0176B-E058-658E-0B21-DEA5C9A337E3}"/>
              </a:ext>
            </a:extLst>
          </p:cNvPr>
          <p:cNvSpPr txBox="1"/>
          <p:nvPr/>
        </p:nvSpPr>
        <p:spPr>
          <a:xfrm>
            <a:off x="4501019" y="3068876"/>
            <a:ext cx="4300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notebooks can all be demonstrated using “launch binder” button.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D13BE-5A45-5F20-D6C6-68D166B9E513}"/>
              </a:ext>
            </a:extLst>
          </p:cNvPr>
          <p:cNvSpPr txBox="1"/>
          <p:nvPr/>
        </p:nvSpPr>
        <p:spPr>
          <a:xfrm>
            <a:off x="4501019" y="3715207"/>
            <a:ext cx="430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Proof of concept is with </a:t>
            </a:r>
            <a:r>
              <a:rPr lang="en-US" dirty="0" err="1"/>
              <a:t>GrIMP</a:t>
            </a:r>
            <a:r>
              <a:rPr lang="en-US" dirty="0"/>
              <a:t> products at NSIDC but will be modified to pull full range of products on NISAR </a:t>
            </a:r>
            <a:r>
              <a:rPr lang="en-US" dirty="0" err="1"/>
              <a:t>cal</a:t>
            </a:r>
            <a:r>
              <a:rPr lang="en-US" dirty="0"/>
              <a:t>/</a:t>
            </a:r>
            <a:r>
              <a:rPr lang="en-US" dirty="0" err="1"/>
              <a:t>val</a:t>
            </a:r>
            <a:r>
              <a:rPr lang="en-US" dirty="0"/>
              <a:t> server.</a:t>
            </a:r>
          </a:p>
        </p:txBody>
      </p:sp>
    </p:spTree>
    <p:extLst>
      <p:ext uri="{BB962C8B-B14F-4D97-AF65-F5344CB8AC3E}">
        <p14:creationId xmlns:p14="http://schemas.microsoft.com/office/powerpoint/2010/main" val="165097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766B3B-6164-34A7-66DD-88EDD51E2E8E}"/>
              </a:ext>
            </a:extLst>
          </p:cNvPr>
          <p:cNvSpPr txBox="1"/>
          <p:nvPr/>
        </p:nvSpPr>
        <p:spPr>
          <a:xfrm>
            <a:off x="1987463" y="179540"/>
            <a:ext cx="56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Validation Notebooks -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CB3D-C232-3325-5E41-13E49DE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25" y="780789"/>
            <a:ext cx="5849150" cy="394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A529D-C625-A0B6-5CA3-AE91A49796CA}"/>
              </a:ext>
            </a:extLst>
          </p:cNvPr>
          <p:cNvSpPr txBox="1"/>
          <p:nvPr/>
        </p:nvSpPr>
        <p:spPr>
          <a:xfrm>
            <a:off x="1987463" y="179540"/>
            <a:ext cx="56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Validation Notebooks -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28726-F819-6ED9-27CF-93ACA774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1" y="821554"/>
            <a:ext cx="4393799" cy="940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0BA4A-CAF4-D508-A5B5-45F6F5BE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4" y="2054268"/>
            <a:ext cx="3616658" cy="2256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B4E1C-FF91-FB98-DB9A-BEB1ACAF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281" y="896567"/>
            <a:ext cx="3987452" cy="790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74CBF-AC7E-6BB0-B160-AA5B3C58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31" y="2168027"/>
            <a:ext cx="4013222" cy="16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4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82940-D09E-B0F7-440E-27ABDE5C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04" y="2860111"/>
            <a:ext cx="4295417" cy="169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CA984-71A8-0620-4927-B34AEC86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1" y="792922"/>
            <a:ext cx="4030989" cy="2619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55B79-213C-5458-70DB-9FBC46780A21}"/>
              </a:ext>
            </a:extLst>
          </p:cNvPr>
          <p:cNvSpPr txBox="1"/>
          <p:nvPr/>
        </p:nvSpPr>
        <p:spPr>
          <a:xfrm>
            <a:off x="1987463" y="179540"/>
            <a:ext cx="56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Validation Notebooks - Results</a:t>
            </a:r>
          </a:p>
        </p:txBody>
      </p:sp>
    </p:spTree>
    <p:extLst>
      <p:ext uri="{BB962C8B-B14F-4D97-AF65-F5344CB8AC3E}">
        <p14:creationId xmlns:p14="http://schemas.microsoft.com/office/powerpoint/2010/main" val="342825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83C8D-8F5E-064A-01D1-01307C9007F9}"/>
              </a:ext>
            </a:extLst>
          </p:cNvPr>
          <p:cNvSpPr txBox="1"/>
          <p:nvPr/>
        </p:nvSpPr>
        <p:spPr>
          <a:xfrm>
            <a:off x="1727200" y="113572"/>
            <a:ext cx="5828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Cryosphere ATBD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350A-3F5F-7120-05C9-905E72ABE524}"/>
              </a:ext>
            </a:extLst>
          </p:cNvPr>
          <p:cNvSpPr txBox="1"/>
          <p:nvPr/>
        </p:nvSpPr>
        <p:spPr>
          <a:xfrm>
            <a:off x="557722" y="2638374"/>
            <a:ext cx="738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C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3315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BFEE9-8FF9-24AB-219B-5320AEC7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6" y="752764"/>
            <a:ext cx="2083550" cy="4013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5557D-F5FC-9B2D-BBEB-1E7AC340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6" y="752764"/>
            <a:ext cx="2084076" cy="4014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0A081-F6AF-3771-DE49-D0D2B1690564}"/>
              </a:ext>
            </a:extLst>
          </p:cNvPr>
          <p:cNvSpPr txBox="1"/>
          <p:nvPr/>
        </p:nvSpPr>
        <p:spPr>
          <a:xfrm>
            <a:off x="2549236" y="1293091"/>
            <a:ext cx="6077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L2 Requirement 667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Annual ice sheet </a:t>
            </a:r>
            <a:r>
              <a:rPr lang="en-US" dirty="0"/>
              <a:t>(&gt; 90% coverage) horizontal velocity with accuracy better than </a:t>
            </a:r>
            <a:r>
              <a:rPr lang="en-US" dirty="0">
                <a:solidFill>
                  <a:srgbClr val="FFC000"/>
                </a:solidFill>
              </a:rPr>
              <a:t>3% plus 1 m/</a:t>
            </a:r>
            <a:r>
              <a:rPr lang="en-US" dirty="0" err="1">
                <a:solidFill>
                  <a:srgbClr val="FFC000"/>
                </a:solidFill>
              </a:rPr>
              <a:t>yr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(1-sigma), at </a:t>
            </a:r>
            <a:r>
              <a:rPr lang="en-US" dirty="0">
                <a:solidFill>
                  <a:schemeClr val="accent4"/>
                </a:solidFill>
              </a:rPr>
              <a:t>100-m</a:t>
            </a:r>
            <a:r>
              <a:rPr lang="en-US" dirty="0"/>
              <a:t> resolution in </a:t>
            </a:r>
            <a:r>
              <a:rPr lang="en-US" dirty="0">
                <a:solidFill>
                  <a:srgbClr val="FFC000"/>
                </a:solidFill>
              </a:rPr>
              <a:t>slow areas </a:t>
            </a:r>
            <a:r>
              <a:rPr lang="en-US" dirty="0"/>
              <a:t>(&lt; 50 m/</a:t>
            </a:r>
            <a:r>
              <a:rPr lang="en-US" dirty="0" err="1"/>
              <a:t>yr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/>
              <a:t>L2 Requirement 668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Annual ice sheet</a:t>
            </a:r>
            <a:r>
              <a:rPr lang="en-US" dirty="0"/>
              <a:t> horizontal velocity (&gt;90% coverage) to an accuracy better than </a:t>
            </a:r>
            <a:r>
              <a:rPr lang="en-US" dirty="0">
                <a:solidFill>
                  <a:srgbClr val="FFC000"/>
                </a:solidFill>
              </a:rPr>
              <a:t>3% plus 5 m/</a:t>
            </a:r>
            <a:r>
              <a:rPr lang="en-US" dirty="0" err="1">
                <a:solidFill>
                  <a:srgbClr val="FFC000"/>
                </a:solidFill>
              </a:rPr>
              <a:t>yr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(1-sigma), at </a:t>
            </a:r>
            <a:r>
              <a:rPr lang="en-US" dirty="0">
                <a:solidFill>
                  <a:schemeClr val="accent4"/>
                </a:solidFill>
              </a:rPr>
              <a:t>250-m</a:t>
            </a:r>
            <a:r>
              <a:rPr lang="en-US" dirty="0"/>
              <a:t> resolution in </a:t>
            </a:r>
            <a:r>
              <a:rPr lang="en-US" dirty="0">
                <a:solidFill>
                  <a:srgbClr val="FFC000"/>
                </a:solidFill>
              </a:rPr>
              <a:t>fast areas </a:t>
            </a:r>
            <a:r>
              <a:rPr lang="en-US" dirty="0"/>
              <a:t>(&gt;50 m/</a:t>
            </a:r>
            <a:r>
              <a:rPr lang="en-US" dirty="0" err="1"/>
              <a:t>yr</a:t>
            </a:r>
            <a:r>
              <a:rPr lang="en-US" dirty="0"/>
              <a:t>).</a:t>
            </a:r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37495-3392-80BF-C17A-AE00D63D9927}"/>
              </a:ext>
            </a:extLst>
          </p:cNvPr>
          <p:cNvSpPr txBox="1"/>
          <p:nvPr/>
        </p:nvSpPr>
        <p:spPr>
          <a:xfrm>
            <a:off x="1620982" y="3968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Annual Glacier &amp; Ice Sheet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E6557-4DAE-5C53-C9E2-BF5E7647E89B}"/>
              </a:ext>
            </a:extLst>
          </p:cNvPr>
          <p:cNvSpPr txBox="1"/>
          <p:nvPr/>
        </p:nvSpPr>
        <p:spPr>
          <a:xfrm>
            <a:off x="2318329" y="4596688"/>
            <a:ext cx="263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from </a:t>
            </a:r>
            <a:r>
              <a:rPr lang="en-US" sz="1600" dirty="0" err="1"/>
              <a:t>MEaSUREs</a:t>
            </a:r>
            <a:r>
              <a:rPr lang="en-US" sz="1600" dirty="0"/>
              <a:t> </a:t>
            </a:r>
            <a:r>
              <a:rPr lang="en-US" sz="1600" dirty="0" err="1"/>
              <a:t>GrIMP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37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80ADB-D33D-1145-1E95-6ABC2D74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" y="2755324"/>
            <a:ext cx="3897168" cy="2014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2764A-01B6-3194-1123-8EAFF8BAD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9" y="894195"/>
            <a:ext cx="3902697" cy="1798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FC0D8-94C5-AA91-441C-C5CD5F406A20}"/>
              </a:ext>
            </a:extLst>
          </p:cNvPr>
          <p:cNvSpPr txBox="1"/>
          <p:nvPr/>
        </p:nvSpPr>
        <p:spPr>
          <a:xfrm>
            <a:off x="1620982" y="3968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 Glacier &amp; Ice Sheet Time Series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00994-6B57-E3EB-FA53-264D3F355113}"/>
              </a:ext>
            </a:extLst>
          </p:cNvPr>
          <p:cNvSpPr txBox="1"/>
          <p:nvPr/>
        </p:nvSpPr>
        <p:spPr>
          <a:xfrm>
            <a:off x="4225636" y="195373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L2 Requirement 738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Time-varying horizontal velocities </a:t>
            </a:r>
            <a:r>
              <a:rPr lang="en-US" dirty="0"/>
              <a:t>at </a:t>
            </a:r>
            <a:r>
              <a:rPr lang="en-US" dirty="0">
                <a:solidFill>
                  <a:srgbClr val="FFC000"/>
                </a:solidFill>
              </a:rPr>
              <a:t>near-weekly</a:t>
            </a:r>
            <a:r>
              <a:rPr lang="en-US" dirty="0"/>
              <a:t> sampling intervals in areas of potential </a:t>
            </a:r>
            <a:r>
              <a:rPr lang="en-US" dirty="0">
                <a:solidFill>
                  <a:srgbClr val="FFC000"/>
                </a:solidFill>
              </a:rPr>
              <a:t>rapid or seasonal change </a:t>
            </a:r>
            <a:r>
              <a:rPr lang="en-US" dirty="0"/>
              <a:t>to an accuracy better than </a:t>
            </a:r>
            <a:r>
              <a:rPr lang="en-US" dirty="0">
                <a:solidFill>
                  <a:srgbClr val="FFC000"/>
                </a:solidFill>
              </a:rPr>
              <a:t>3% plus 10 m/</a:t>
            </a:r>
            <a:r>
              <a:rPr lang="en-US" dirty="0" err="1">
                <a:solidFill>
                  <a:srgbClr val="FFC000"/>
                </a:solidFill>
              </a:rPr>
              <a:t>yr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(1-sigma) at </a:t>
            </a:r>
            <a:r>
              <a:rPr lang="en-US" dirty="0">
                <a:solidFill>
                  <a:schemeClr val="accent4"/>
                </a:solidFill>
              </a:rPr>
              <a:t>500-m </a:t>
            </a:r>
            <a:r>
              <a:rPr lang="en-US" dirty="0"/>
              <a:t>resolution</a:t>
            </a:r>
            <a:r>
              <a:rPr lang="en-US" dirty="0">
                <a:solidFill>
                  <a:schemeClr val="accent4"/>
                </a:solidFill>
              </a:rPr>
              <a:t> (&gt; 80% coverage).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77CD7-CBC2-98DC-D2CB-FC470EEFD9F2}"/>
              </a:ext>
            </a:extLst>
          </p:cNvPr>
          <p:cNvSpPr txBox="1"/>
          <p:nvPr/>
        </p:nvSpPr>
        <p:spPr>
          <a:xfrm>
            <a:off x="4040910" y="4600314"/>
            <a:ext cx="4507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from </a:t>
            </a:r>
            <a:r>
              <a:rPr lang="en-US" sz="1600" dirty="0" err="1"/>
              <a:t>MEaSUREs</a:t>
            </a:r>
            <a:r>
              <a:rPr lang="en-US" sz="1600" dirty="0"/>
              <a:t> ITS_LIVE</a:t>
            </a:r>
          </a:p>
        </p:txBody>
      </p:sp>
    </p:spTree>
    <p:extLst>
      <p:ext uri="{BB962C8B-B14F-4D97-AF65-F5344CB8AC3E}">
        <p14:creationId xmlns:p14="http://schemas.microsoft.com/office/powerpoint/2010/main" val="380535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1382E-D3F7-2671-98A9-2C8DDC51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8" y="2636188"/>
            <a:ext cx="2057720" cy="22086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815073-4850-4BA4-3F2D-E7BE6FFF6A9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7" y="810608"/>
            <a:ext cx="2057721" cy="1825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A2E55-3FC4-2379-597B-F195CDBB694B}"/>
              </a:ext>
            </a:extLst>
          </p:cNvPr>
          <p:cNvSpPr txBox="1"/>
          <p:nvPr/>
        </p:nvSpPr>
        <p:spPr>
          <a:xfrm>
            <a:off x="2678546" y="1897524"/>
            <a:ext cx="5929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L2 Requirement 445</a:t>
            </a:r>
            <a:r>
              <a:rPr lang="en-US" dirty="0"/>
              <a:t>: The NISAR project shall measure the </a:t>
            </a:r>
            <a:r>
              <a:rPr lang="en-US" dirty="0">
                <a:solidFill>
                  <a:srgbClr val="FFC000"/>
                </a:solidFill>
              </a:rPr>
              <a:t>vertical differential displacement </a:t>
            </a:r>
            <a:r>
              <a:rPr lang="en-US" dirty="0"/>
              <a:t>of </a:t>
            </a:r>
            <a:r>
              <a:rPr lang="en-US" dirty="0">
                <a:solidFill>
                  <a:srgbClr val="FFC000"/>
                </a:solidFill>
              </a:rPr>
              <a:t>all floating ice </a:t>
            </a:r>
            <a:r>
              <a:rPr lang="en-US" dirty="0"/>
              <a:t>shelves and ice tongues with vertical accuracy of </a:t>
            </a:r>
            <a:r>
              <a:rPr lang="en-US" dirty="0">
                <a:solidFill>
                  <a:srgbClr val="FFC000"/>
                </a:solidFill>
              </a:rPr>
              <a:t>100 mm at 100-m </a:t>
            </a:r>
            <a:r>
              <a:rPr lang="en-US" dirty="0"/>
              <a:t>resolution </a:t>
            </a:r>
            <a:r>
              <a:rPr lang="en-US" dirty="0">
                <a:solidFill>
                  <a:schemeClr val="accent4"/>
                </a:solidFill>
              </a:rPr>
              <a:t>annually</a:t>
            </a:r>
            <a:r>
              <a:rPr lang="en-US" dirty="0"/>
              <a:t> (&gt; 95% coverage) and </a:t>
            </a:r>
            <a:r>
              <a:rPr lang="en-US" dirty="0">
                <a:solidFill>
                  <a:schemeClr val="accent4"/>
                </a:solidFill>
              </a:rPr>
              <a:t>monthly</a:t>
            </a:r>
            <a:r>
              <a:rPr lang="en-US" dirty="0"/>
              <a:t> (&gt;50% coverage).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1766E-6232-61DE-2B3F-ACF641D7450B}"/>
              </a:ext>
            </a:extLst>
          </p:cNvPr>
          <p:cNvSpPr txBox="1"/>
          <p:nvPr/>
        </p:nvSpPr>
        <p:spPr>
          <a:xfrm>
            <a:off x="1436424" y="9081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Grounding Line Requirement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9BAD4-AF63-9A6F-44B8-8E4C24E3E11D}"/>
              </a:ext>
            </a:extLst>
          </p:cNvPr>
          <p:cNvSpPr txBox="1"/>
          <p:nvPr/>
        </p:nvSpPr>
        <p:spPr>
          <a:xfrm>
            <a:off x="2318329" y="4596688"/>
            <a:ext cx="4507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from </a:t>
            </a:r>
            <a:r>
              <a:rPr lang="en-US" sz="1600" dirty="0" err="1"/>
              <a:t>MEaSUREs</a:t>
            </a:r>
            <a:r>
              <a:rPr lang="en-US" sz="1600" dirty="0"/>
              <a:t> Antarctica (</a:t>
            </a:r>
            <a:r>
              <a:rPr lang="en-US" sz="1600" dirty="0" err="1"/>
              <a:t>Rignot</a:t>
            </a:r>
            <a:r>
              <a:rPr lang="en-US" sz="1600" dirty="0"/>
              <a:t> et al., 2014) </a:t>
            </a:r>
          </a:p>
        </p:txBody>
      </p:sp>
    </p:spTree>
    <p:extLst>
      <p:ext uri="{BB962C8B-B14F-4D97-AF65-F5344CB8AC3E}">
        <p14:creationId xmlns:p14="http://schemas.microsoft.com/office/powerpoint/2010/main" val="328497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52947-877C-D597-923B-CBE046879BBD}"/>
              </a:ext>
            </a:extLst>
          </p:cNvPr>
          <p:cNvSpPr txBox="1"/>
          <p:nvPr/>
        </p:nvSpPr>
        <p:spPr>
          <a:xfrm>
            <a:off x="1436424" y="9081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ATBD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41173-A020-1397-E83C-5C470F09DC71}"/>
              </a:ext>
            </a:extLst>
          </p:cNvPr>
          <p:cNvSpPr txBox="1"/>
          <p:nvPr/>
        </p:nvSpPr>
        <p:spPr>
          <a:xfrm>
            <a:off x="570673" y="989530"/>
            <a:ext cx="78693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project is required to produce L0-L2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project/ST </a:t>
            </a:r>
            <a:r>
              <a:rPr lang="en-US" sz="2000" i="1" dirty="0">
                <a:solidFill>
                  <a:schemeClr val="accent2"/>
                </a:solidFill>
              </a:rPr>
              <a:t>is not </a:t>
            </a:r>
            <a:r>
              <a:rPr lang="en-US" sz="2000" dirty="0"/>
              <a:t>required to produce L3-L4 products for purposes other than </a:t>
            </a:r>
            <a:r>
              <a:rPr lang="en-US" sz="2000" dirty="0" err="1"/>
              <a:t>cal</a:t>
            </a:r>
            <a:r>
              <a:rPr lang="en-US" sz="2000" dirty="0"/>
              <a:t>/val. (Higher level products for some disciplines produced through additional funding, e.g., soil moisture.)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science team’s role is to generate a sufficient number of products using the algorithms  described in the ATBD to demonstrate that the requirements </a:t>
            </a:r>
            <a:r>
              <a:rPr lang="en-US" sz="2000" i="1" dirty="0">
                <a:solidFill>
                  <a:schemeClr val="accent2"/>
                </a:solidFill>
              </a:rPr>
              <a:t>CAN</a:t>
            </a:r>
            <a:r>
              <a:rPr lang="en-US" sz="2000" dirty="0"/>
              <a:t> be met.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Cal/</a:t>
            </a:r>
            <a:r>
              <a:rPr lang="en-US" sz="2000" dirty="0" err="1"/>
              <a:t>val</a:t>
            </a:r>
            <a:r>
              <a:rPr lang="en-US" sz="2000" dirty="0"/>
              <a:t> efforts are open science activities so all L3/L4 </a:t>
            </a:r>
            <a:r>
              <a:rPr lang="en-US" sz="2000" dirty="0" err="1"/>
              <a:t>cal</a:t>
            </a:r>
            <a:r>
              <a:rPr lang="en-US" sz="2000" dirty="0"/>
              <a:t>/</a:t>
            </a:r>
            <a:r>
              <a:rPr lang="en-US" sz="2000" dirty="0" err="1"/>
              <a:t>val</a:t>
            </a:r>
            <a:r>
              <a:rPr lang="en-US" sz="2000" dirty="0"/>
              <a:t> products and data will be freely distributed. Possible exception for non-project funded field data contributed by external groups. </a:t>
            </a:r>
          </a:p>
        </p:txBody>
      </p:sp>
    </p:spTree>
    <p:extLst>
      <p:ext uri="{BB962C8B-B14F-4D97-AF65-F5344CB8AC3E}">
        <p14:creationId xmlns:p14="http://schemas.microsoft.com/office/powerpoint/2010/main" val="29016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F9B93-F243-D0DB-C7B4-5A352CCB4AE5}"/>
              </a:ext>
            </a:extLst>
          </p:cNvPr>
          <p:cNvSpPr txBox="1"/>
          <p:nvPr/>
        </p:nvSpPr>
        <p:spPr>
          <a:xfrm>
            <a:off x="1620982" y="39682"/>
            <a:ext cx="692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Relevant L0-L2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74A01-A79F-4487-6B79-96A4872E0E66}"/>
              </a:ext>
            </a:extLst>
          </p:cNvPr>
          <p:cNvSpPr txBox="1"/>
          <p:nvPr/>
        </p:nvSpPr>
        <p:spPr>
          <a:xfrm>
            <a:off x="655455" y="704007"/>
            <a:ext cx="754177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Speckle-tracked </a:t>
            </a:r>
            <a:r>
              <a:rPr lang="en-US" dirty="0">
                <a:solidFill>
                  <a:schemeClr val="accent4"/>
                </a:solidFill>
              </a:rPr>
              <a:t>offsets</a:t>
            </a:r>
            <a:r>
              <a:rPr lang="en-US" dirty="0"/>
              <a:t> from cross correlation of SLC pairs with error estimates: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from two directions (line of sight &amp; azimuth).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Works well for fast-moving 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Coarser resolution (few hundred meters).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Poorer precision (~1/20 of a several meter pixel).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Larger ionospheric errors in azimuth direction, especially at L-band.</a:t>
            </a:r>
          </a:p>
          <a:p>
            <a:r>
              <a:rPr lang="en-US" dirty="0"/>
              <a:t>Unwrapped interferometric </a:t>
            </a:r>
            <a:r>
              <a:rPr lang="en-US" dirty="0">
                <a:solidFill>
                  <a:schemeClr val="accent2"/>
                </a:solidFill>
              </a:rPr>
              <a:t>phase</a:t>
            </a:r>
            <a:r>
              <a:rPr lang="en-US" dirty="0"/>
              <a:t> with error estimates: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High precision (fraction of 24-cm wavelength).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Fine-resolutions (10s of meters).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Ionospheric correction.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Difficult/impossible to unwrap for fast moving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Only line of sight information so at least a second look direction is needed.</a:t>
            </a:r>
          </a:p>
        </p:txBody>
      </p:sp>
    </p:spTree>
    <p:extLst>
      <p:ext uri="{BB962C8B-B14F-4D97-AF65-F5344CB8AC3E}">
        <p14:creationId xmlns:p14="http://schemas.microsoft.com/office/powerpoint/2010/main" val="405897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334430-8163-919A-DF31-6B03F5C5B641}"/>
                  </a:ext>
                </a:extLst>
              </p:cNvPr>
              <p:cNvSpPr txBox="1"/>
              <p:nvPr/>
            </p:nvSpPr>
            <p:spPr>
              <a:xfrm>
                <a:off x="380326" y="914400"/>
                <a:ext cx="8415715" cy="4081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/>
                    </a:solidFill>
                  </a:rPr>
                  <a:t>Offsets:</a:t>
                </a:r>
                <a:r>
                  <a:rPr lang="en-US" dirty="0"/>
                  <a:t> For range-azimuth coordinates,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in the reference SLC, cross correlation is used to locate same point,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the second SLC, which is in non-integer values. The raw range and azimuth offsets,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are given by:</a:t>
                </a:r>
              </a:p>
              <a:p>
                <a:pPr lvl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pPr lvl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Phase</a:t>
                </a:r>
                <a:r>
                  <a:rPr lang="en-US" dirty="0"/>
                  <a:t>: For co-registered SLCs,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the phase of the interferogram is given by: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is only known modulo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 Thus, a phase unwrapping algorithm is applied to determine the unwrapped phase,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Moving forward we assume these quantities have been corrected for topography and relative shifts so the result is due only to motion.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334430-8163-919A-DF31-6B03F5C5B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26" y="914400"/>
                <a:ext cx="8415715" cy="4081245"/>
              </a:xfrm>
              <a:prstGeom prst="rect">
                <a:avLst/>
              </a:prstGeom>
              <a:blipFill>
                <a:blip r:embed="rId2"/>
                <a:stretch>
                  <a:fillRect l="-602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E809AC-2578-92FE-F07C-17D413CB72DF}"/>
              </a:ext>
            </a:extLst>
          </p:cNvPr>
          <p:cNvSpPr txBox="1"/>
          <p:nvPr/>
        </p:nvSpPr>
        <p:spPr>
          <a:xfrm>
            <a:off x="2314322" y="151205"/>
            <a:ext cx="48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Raw Measurements</a:t>
            </a:r>
          </a:p>
        </p:txBody>
      </p:sp>
    </p:spTree>
    <p:extLst>
      <p:ext uri="{BB962C8B-B14F-4D97-AF65-F5344CB8AC3E}">
        <p14:creationId xmlns:p14="http://schemas.microsoft.com/office/powerpoint/2010/main" val="402233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A9FC50-9ED0-C824-42EE-977B7E302CDF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93058"/>
            <a:ext cx="7772400" cy="51384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800" dirty="0">
                <a:solidFill>
                  <a:schemeClr val="accent4"/>
                </a:solidFill>
                <a:latin typeface="+mn-lt"/>
              </a:rPr>
              <a:t>Vector Ice Velocity Measurements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3E31C81-A7B8-FA7C-D27E-CF931A652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31" y="4011330"/>
            <a:ext cx="8502032" cy="73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>
              <a:lnSpc>
                <a:spcPct val="120000"/>
              </a:lnSpc>
            </a:pPr>
            <a:r>
              <a:rPr lang="en-US" altLang="en-US" sz="1800" b="1" dirty="0">
                <a:latin typeface="+mn-lt"/>
              </a:rPr>
              <a:t>Ignores </a:t>
            </a:r>
            <a:r>
              <a:rPr lang="en-US" altLang="en-US" sz="1800" b="1" dirty="0">
                <a:solidFill>
                  <a:schemeClr val="accent4"/>
                </a:solidFill>
                <a:latin typeface="+mn-lt"/>
              </a:rPr>
              <a:t>submergence/emergence velocity </a:t>
            </a:r>
            <a:r>
              <a:rPr lang="en-US" altLang="en-US" sz="1800" b="1" dirty="0">
                <a:latin typeface="+mn-lt"/>
              </a:rPr>
              <a:t>(upward or downward motion to accommodate snowfall/melt).</a:t>
            </a:r>
          </a:p>
        </p:txBody>
      </p:sp>
      <p:pic>
        <p:nvPicPr>
          <p:cNvPr id="4" name="Picture 5" descr="C:\~activeWork\text\AGU97\threed.schem.jpg">
            <a:extLst>
              <a:ext uri="{FF2B5EF4-FFF2-40B4-BE49-F238E27FC236}">
                <a16:creationId xmlns:a16="http://schemas.microsoft.com/office/drawing/2014/main" id="{9EFE9BE0-337E-E9DE-F61B-0965690B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4" y="805158"/>
            <a:ext cx="53340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F41D6-32DE-32EA-F4CF-6329AA194BDD}"/>
              </a:ext>
            </a:extLst>
          </p:cNvPr>
          <p:cNvSpPr txBox="1"/>
          <p:nvPr/>
        </p:nvSpPr>
        <p:spPr>
          <a:xfrm>
            <a:off x="5713651" y="874683"/>
            <a:ext cx="3190285" cy="306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1" dirty="0"/>
              <a:t>Ideally vector measurements require data from </a:t>
            </a:r>
            <a:r>
              <a:rPr lang="en-US" altLang="en-US" b="1" dirty="0">
                <a:solidFill>
                  <a:schemeClr val="accent4"/>
                </a:solidFill>
              </a:rPr>
              <a:t>three</a:t>
            </a:r>
            <a:r>
              <a:rPr lang="en-US" altLang="en-US" b="1" dirty="0"/>
              <a:t> track-directions.</a:t>
            </a:r>
          </a:p>
          <a:p>
            <a:pPr>
              <a:lnSpc>
                <a:spcPct val="120000"/>
              </a:lnSpc>
            </a:pPr>
            <a:endParaRPr lang="en-US" altLang="en-US" b="1" dirty="0"/>
          </a:p>
          <a:p>
            <a:pPr>
              <a:lnSpc>
                <a:spcPct val="120000"/>
              </a:lnSpc>
            </a:pPr>
            <a:r>
              <a:rPr lang="en-US" altLang="en-US" b="1" dirty="0"/>
              <a:t>With a </a:t>
            </a:r>
            <a:r>
              <a:rPr lang="en-US" altLang="en-US" b="1" dirty="0">
                <a:solidFill>
                  <a:schemeClr val="accent4"/>
                </a:solidFill>
              </a:rPr>
              <a:t>surface-parallel flow assumption, </a:t>
            </a:r>
            <a:r>
              <a:rPr lang="en-US" altLang="en-US" b="1" dirty="0"/>
              <a:t>the velocity vector is determined using only </a:t>
            </a:r>
            <a:r>
              <a:rPr lang="en-US" altLang="en-US" b="1" dirty="0">
                <a:solidFill>
                  <a:schemeClr val="accent4"/>
                </a:solidFill>
              </a:rPr>
              <a:t>two</a:t>
            </a:r>
            <a:r>
              <a:rPr lang="en-US" altLang="en-US" b="1" dirty="0"/>
              <a:t> directions by assuming it lies in plane tangent to the surface.</a:t>
            </a:r>
          </a:p>
        </p:txBody>
      </p:sp>
    </p:spTree>
    <p:extLst>
      <p:ext uri="{BB962C8B-B14F-4D97-AF65-F5344CB8AC3E}">
        <p14:creationId xmlns:p14="http://schemas.microsoft.com/office/powerpoint/2010/main" val="3865181066"/>
      </p:ext>
    </p:extLst>
  </p:cSld>
  <p:clrMapOvr>
    <a:masterClrMapping/>
  </p:clrMapOvr>
</p:sld>
</file>

<file path=ppt/theme/theme1.xml><?xml version="1.0" encoding="utf-8"?>
<a:theme xmlns:a="http://schemas.openxmlformats.org/drawingml/2006/main" name="Main NISAR">
  <a:themeElements>
    <a:clrScheme name="NISAR PowerPoint">
      <a:dk1>
        <a:srgbClr val="000000"/>
      </a:dk1>
      <a:lt1>
        <a:srgbClr val="FFFFFF"/>
      </a:lt1>
      <a:dk2>
        <a:srgbClr val="0166AE"/>
      </a:dk2>
      <a:lt2>
        <a:srgbClr val="E7E6E6"/>
      </a:lt2>
      <a:accent1>
        <a:srgbClr val="2CC1DE"/>
      </a:accent1>
      <a:accent2>
        <a:srgbClr val="F76539"/>
      </a:accent2>
      <a:accent3>
        <a:srgbClr val="F27423"/>
      </a:accent3>
      <a:accent4>
        <a:srgbClr val="643517"/>
      </a:accent4>
      <a:accent5>
        <a:srgbClr val="326735"/>
      </a:accent5>
      <a:accent6>
        <a:srgbClr val="326735"/>
      </a:accent6>
      <a:hlink>
        <a:srgbClr val="0166AE"/>
      </a:hlink>
      <a:folHlink>
        <a:srgbClr val="1287D8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osphereOverview" id="{13961282-D9FC-FC4E-BC2F-EBBA87C91FDA}" vid="{AB9B3294-C1C4-FB49-B211-E88B09E99CF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osphereOverview" id="{13961282-D9FC-FC4E-BC2F-EBBA87C91FDA}" vid="{0D8191F7-49B7-024D-A5FE-9257A2C81C2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NISAR</Template>
  <TotalTime>570</TotalTime>
  <Words>1571</Words>
  <Application>Microsoft Macintosh PowerPoint</Application>
  <PresentationFormat>On-screen Show (16:9)</PresentationFormat>
  <Paragraphs>195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Cambria</vt:lpstr>
      <vt:lpstr>Cambria Math</vt:lpstr>
      <vt:lpstr>Franklin Gothic Heavy</vt:lpstr>
      <vt:lpstr>Main NISAR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NISAR Cryosphere Overview</dc:title>
  <dc:subject>Peer Review</dc:subject>
  <dc:creator>ian joughin</dc:creator>
  <cp:keywords/>
  <dc:description/>
  <cp:lastModifiedBy>ian joughin</cp:lastModifiedBy>
  <cp:revision>23</cp:revision>
  <cp:lastPrinted>2016-03-09T23:05:52Z</cp:lastPrinted>
  <dcterms:created xsi:type="dcterms:W3CDTF">2022-08-24T18:39:31Z</dcterms:created>
  <dcterms:modified xsi:type="dcterms:W3CDTF">2022-10-24T16:37:23Z</dcterms:modified>
  <cp:category/>
</cp:coreProperties>
</file>